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345" r:id="rId2"/>
    <p:sldId id="258" r:id="rId3"/>
    <p:sldId id="381" r:id="rId4"/>
    <p:sldId id="395" r:id="rId5"/>
    <p:sldId id="409" r:id="rId6"/>
    <p:sldId id="411" r:id="rId7"/>
    <p:sldId id="396" r:id="rId8"/>
    <p:sldId id="412" r:id="rId9"/>
    <p:sldId id="413" r:id="rId10"/>
    <p:sldId id="414" r:id="rId11"/>
    <p:sldId id="397" r:id="rId12"/>
    <p:sldId id="404" r:id="rId13"/>
    <p:sldId id="405" r:id="rId14"/>
    <p:sldId id="408" r:id="rId15"/>
    <p:sldId id="407" r:id="rId16"/>
    <p:sldId id="406" r:id="rId17"/>
    <p:sldId id="410" r:id="rId18"/>
  </p:sldIdLst>
  <p:sldSz cx="12190413" cy="6858000"/>
  <p:notesSz cx="6669088" cy="9926638"/>
  <p:embeddedFontLst>
    <p:embeddedFont>
      <p:font typeface="Calibri Light" panose="020F0302020204030204" pitchFamily="34" charset="0"/>
      <p:regular r:id="rId21"/>
      <p: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ucida Sans Unicode" panose="020B0602030504020204" pitchFamily="34" charset="0"/>
      <p:regular r:id="rId31"/>
    </p:embeddedFont>
    <p:embeddedFont>
      <p:font typeface="Bebas Neue" panose="020B0606020202050201" charset="0"/>
      <p:regular r:id="rId32"/>
    </p:embeddedFont>
  </p:embeddedFontLst>
  <p:custDataLst>
    <p:tags r:id="rId33"/>
  </p:custDataLst>
  <p:defaultTextStyle>
    <a:defPPr>
      <a:defRPr lang="de-DE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38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pos="7339" userDrawn="1">
          <p15:clr>
            <a:srgbClr val="A4A3A4"/>
          </p15:clr>
        </p15:guide>
        <p15:guide id="5" orient="horz">
          <p15:clr>
            <a:srgbClr val="A4A3A4"/>
          </p15:clr>
        </p15:guide>
        <p15:guide id="6">
          <p15:clr>
            <a:srgbClr val="A4A3A4"/>
          </p15:clr>
        </p15:guide>
        <p15:guide id="7" orient="horz" pos="3665">
          <p15:clr>
            <a:srgbClr val="A4A3A4"/>
          </p15:clr>
        </p15:guide>
        <p15:guide id="8" orient="horz" pos="940">
          <p15:clr>
            <a:srgbClr val="A4A3A4"/>
          </p15:clr>
        </p15:guide>
        <p15:guide id="9" pos="349">
          <p15:clr>
            <a:srgbClr val="A4A3A4"/>
          </p15:clr>
        </p15:guide>
        <p15:guide id="10" orient="horz" pos="254">
          <p15:clr>
            <a:srgbClr val="A4A3A4"/>
          </p15:clr>
        </p15:guide>
        <p15:guide id="11" pos="346">
          <p15:clr>
            <a:srgbClr val="A4A3A4"/>
          </p15:clr>
        </p15:guide>
        <p15:guide id="12" pos="3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402"/>
    <a:srgbClr val="EE5300"/>
    <a:srgbClr val="FF9900"/>
    <a:srgbClr val="FF8400"/>
    <a:srgbClr val="C62C02"/>
    <a:srgbClr val="A22402"/>
    <a:srgbClr val="B62902"/>
    <a:srgbClr val="FED802"/>
    <a:srgbClr val="DE8400"/>
    <a:srgbClr val="ED6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6433" autoAdjust="0"/>
  </p:normalViewPr>
  <p:slideViewPr>
    <p:cSldViewPr snapToGrid="0" snapToObjects="1" showGuides="1">
      <p:cViewPr varScale="1">
        <p:scale>
          <a:sx n="74" d="100"/>
          <a:sy n="74" d="100"/>
        </p:scale>
        <p:origin x="744" y="72"/>
      </p:cViewPr>
      <p:guideLst>
        <p:guide orient="horz" pos="981"/>
        <p:guide pos="338"/>
        <p:guide orient="horz" pos="3657"/>
        <p:guide pos="7339"/>
        <p:guide orient="horz"/>
        <p:guide/>
        <p:guide orient="horz" pos="3665"/>
        <p:guide orient="horz" pos="940"/>
        <p:guide pos="349"/>
        <p:guide orient="horz" pos="254"/>
        <p:guide pos="346"/>
        <p:guide pos="3306"/>
      </p:guideLst>
    </p:cSldViewPr>
  </p:slideViewPr>
  <p:outlineViewPr>
    <p:cViewPr>
      <p:scale>
        <a:sx n="33" d="100"/>
        <a:sy n="33" d="100"/>
      </p:scale>
      <p:origin x="0" y="-112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15114"/>
    </p:cViewPr>
  </p:sorterViewPr>
  <p:notesViewPr>
    <p:cSldViewPr snapToGrid="0" snapToObjects="1">
      <p:cViewPr varScale="1">
        <p:scale>
          <a:sx n="77" d="100"/>
          <a:sy n="77" d="100"/>
        </p:scale>
        <p:origin x="4032" y="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B8FC-714E-48A2-8E44-56D25F758704}" type="datetimeFigureOut">
              <a:rPr lang="de-DE" smtClean="0"/>
              <a:t>24.03.2018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0638-1204-433B-84FC-523B5B170F5E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18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24.03.2018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1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1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3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US" sz="1300" smtClean="0"/>
              <a:pPr algn="r" defTabSz="947738"/>
              <a:t>2</a:t>
            </a:fld>
            <a:endParaRPr lang="en-US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2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US" sz="1300" smtClean="0"/>
              <a:pPr algn="r" defTabSz="947738"/>
              <a:t>17</a:t>
            </a:fld>
            <a:endParaRPr lang="en-US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0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0410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03" y="-2129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376" y="0"/>
            <a:ext cx="10101664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1044376" y="3741441"/>
            <a:ext cx="10101664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162" y="6152561"/>
            <a:ext cx="6828817" cy="36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252" y="6152561"/>
            <a:ext cx="914307" cy="360000"/>
          </a:xfrm>
        </p:spPr>
        <p:txBody>
          <a:bodyPr/>
          <a:lstStyle/>
          <a:p>
            <a:fld id="{75A4F164-3A46-4CEE-A25C-CA523D5E42F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1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4038" y="1483952"/>
            <a:ext cx="3012121" cy="4319248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0" dirty="0" smtClean="0">
                <a:latin typeface="Calibri Light" panose="020F0302020204030204" pitchFamily="34" charset="0"/>
              </a:rPr>
              <a:t>Enter your </a:t>
            </a:r>
            <a:r>
              <a:rPr lang="en-US" noProof="0" dirty="0" err="1" smtClean="0">
                <a:latin typeface="Calibri Light" panose="020F0302020204030204" pitchFamily="34" charset="0"/>
              </a:rPr>
              <a:t>subheadline</a:t>
            </a:r>
            <a:r>
              <a:rPr lang="en-US" noProof="0" dirty="0" smtClean="0">
                <a:latin typeface="Calibri Light" panose="020F0302020204030204" pitchFamily="34" charset="0"/>
              </a:rPr>
              <a:t> here</a:t>
            </a:r>
            <a:endParaRPr lang="en-US" noProof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4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0" dirty="0" smtClean="0">
                <a:latin typeface="Calibri Light" panose="020F0302020204030204" pitchFamily="34" charset="0"/>
              </a:rPr>
              <a:t>Enter your </a:t>
            </a:r>
            <a:r>
              <a:rPr lang="en-US" noProof="0" dirty="0" err="1" smtClean="0">
                <a:latin typeface="Calibri Light" panose="020F0302020204030204" pitchFamily="34" charset="0"/>
              </a:rPr>
              <a:t>subheadline</a:t>
            </a:r>
            <a:r>
              <a:rPr lang="en-US" noProof="0" dirty="0" smtClean="0">
                <a:latin typeface="Calibri Light" panose="020F0302020204030204" pitchFamily="34" charset="0"/>
              </a:rPr>
              <a:t> here</a:t>
            </a:r>
            <a:endParaRPr lang="en-US" noProof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0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910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0" dirty="0" smtClean="0">
                <a:latin typeface="Calibri Light" panose="020F0302020204030204" pitchFamily="34" charset="0"/>
              </a:rPr>
              <a:t>Enter your </a:t>
            </a:r>
            <a:r>
              <a:rPr lang="en-US" noProof="0" dirty="0" err="1" smtClean="0">
                <a:latin typeface="Calibri Light" panose="020F0302020204030204" pitchFamily="34" charset="0"/>
              </a:rPr>
              <a:t>subheadline</a:t>
            </a:r>
            <a:r>
              <a:rPr lang="en-US" noProof="0" dirty="0" smtClean="0">
                <a:latin typeface="Calibri Light" panose="020F0302020204030204" pitchFamily="34" charset="0"/>
              </a:rPr>
              <a:t> here</a:t>
            </a:r>
            <a:endParaRPr lang="en-US" noProof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6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0" dirty="0" smtClean="0">
                <a:latin typeface="Calibri Light" panose="020F0302020204030204" pitchFamily="34" charset="0"/>
              </a:rPr>
              <a:t>Enter your </a:t>
            </a:r>
            <a:r>
              <a:rPr lang="en-US" noProof="0" dirty="0" err="1" smtClean="0">
                <a:latin typeface="Calibri Light" panose="020F0302020204030204" pitchFamily="34" charset="0"/>
              </a:rPr>
              <a:t>subheadline</a:t>
            </a:r>
            <a:r>
              <a:rPr lang="en-US" noProof="0" dirty="0" smtClean="0">
                <a:latin typeface="Calibri Light" panose="020F0302020204030204" pitchFamily="34" charset="0"/>
              </a:rPr>
              <a:t> here</a:t>
            </a:r>
            <a:endParaRPr lang="en-US" noProof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5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398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8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2" y="410830"/>
            <a:ext cx="11109599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2" y="1562100"/>
            <a:ext cx="11109599" cy="425608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162" y="6152561"/>
            <a:ext cx="682881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1525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75A4F164-3A46-4CEE-A25C-CA523D5E42F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72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1" r:id="rId2"/>
    <p:sldLayoutId id="2147483679" r:id="rId3"/>
    <p:sldLayoutId id="2147483680" r:id="rId4"/>
    <p:sldLayoutId id="2147483686" r:id="rId5"/>
    <p:sldLayoutId id="2147483688" r:id="rId6"/>
    <p:sldLayoutId id="2147483710" r:id="rId7"/>
    <p:sldLayoutId id="214748371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 bwMode="gray">
          <a:xfrm>
            <a:off x="1044376" y="3741441"/>
            <a:ext cx="10101664" cy="2061759"/>
          </a:xfrm>
        </p:spPr>
        <p:txBody>
          <a:bodyPr lIns="0"/>
          <a:lstStyle/>
          <a:p>
            <a:endParaRPr lang="sr-Latn-RS" dirty="0"/>
          </a:p>
          <a:p>
            <a:r>
              <a:rPr lang="sr-Latn-RS" b="1" dirty="0" smtClean="0"/>
              <a:t>7</a:t>
            </a:r>
            <a:r>
              <a:rPr lang="en-US" b="1" dirty="0" smtClean="0"/>
              <a:t> </a:t>
            </a:r>
            <a:r>
              <a:rPr lang="en-US" b="1" dirty="0" smtClean="0"/>
              <a:t>- </a:t>
            </a:r>
            <a:r>
              <a:rPr lang="sr-Latn-RS" b="1" dirty="0" smtClean="0"/>
              <a:t>PODRŠKA</a:t>
            </a:r>
            <a:endParaRPr lang="sr-Latn-RS" altLang="de-DE" b="1" dirty="0" smtClean="0"/>
          </a:p>
          <a:p>
            <a:endParaRPr lang="sr-Latn-RS" sz="3200" b="1" dirty="0" smtClean="0"/>
          </a:p>
          <a:p>
            <a:r>
              <a:rPr lang="sr-Latn-RS" sz="2000" b="1" dirty="0" smtClean="0">
                <a:solidFill>
                  <a:schemeClr val="bg2">
                    <a:lumMod val="50000"/>
                  </a:schemeClr>
                </a:solidFill>
              </a:rPr>
              <a:t>26.03.2018.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fon.bg.ac.rs/wp-content/themes/fon/img/fon-logo=cir=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8075" y="5849641"/>
            <a:ext cx="19907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7.4 </a:t>
            </a:r>
            <a:r>
              <a:rPr lang="sr-Latn-RS" dirty="0" smtClean="0">
                <a:latin typeface="Arial Narrow" panose="020B0606020202030204" pitchFamily="34" charset="0"/>
              </a:rPr>
              <a:t>Komunikacija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54039" y="1677753"/>
            <a:ext cx="11732406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1.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Nikad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me ne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zoveš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!			1.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Želeo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bih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da me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češće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zoveš</a:t>
            </a:r>
            <a:endParaRPr lang="en-US" sz="2000" dirty="0">
              <a:solidFill>
                <a:schemeClr val="accent4">
                  <a:lumMod val="2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2. Ne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slušaš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me!				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Ponekad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imam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utisak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kao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da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nisam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slušan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3. To je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glupa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ideja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				3.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Možda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bismo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mogli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da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pokušamo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drugim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idejama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?	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4.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Ovde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niko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ništa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ne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radi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		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Hajde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svi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zajedno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da se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više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potrudimo</a:t>
            </a:r>
            <a:endParaRPr lang="en-US" sz="2000" dirty="0">
              <a:solidFill>
                <a:schemeClr val="accent4">
                  <a:lumMod val="2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5.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Nerviraš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me,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odlazi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			5.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Potrebno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mi je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nešto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vremena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za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sebe</a:t>
            </a:r>
            <a:endParaRPr lang="en-US" sz="2000" dirty="0">
              <a:solidFill>
                <a:schemeClr val="accent4">
                  <a:lumMod val="2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6.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Slagala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me				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6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Mislim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da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nisam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čuo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potpunu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istinu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7.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Ko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je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tebe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zvao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???			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7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Nisam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znao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da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dolaziš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?	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8.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Uprskao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stvar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				8.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Siguran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sam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da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možeš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bolje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od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ovog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07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el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7.5 </a:t>
            </a:r>
            <a:r>
              <a:rPr lang="en-US" dirty="0" smtClean="0">
                <a:latin typeface="Arial Narrow" panose="020B0606020202030204" pitchFamily="34" charset="0"/>
              </a:rPr>
              <a:t>D</a:t>
            </a:r>
            <a:r>
              <a:rPr lang="sr-Latn-RS" dirty="0" smtClean="0">
                <a:latin typeface="Arial Narrow" panose="020B0606020202030204" pitchFamily="34" charset="0"/>
              </a:rPr>
              <a:t>okumentovane informacije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5467464" y="4739616"/>
            <a:ext cx="1268920" cy="1268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35216" y="1872876"/>
            <a:ext cx="1268920" cy="1268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231299" y="1911766"/>
            <a:ext cx="1268920" cy="1268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 bwMode="gray">
          <a:xfrm>
            <a:off x="830550" y="1915837"/>
            <a:ext cx="10818839" cy="3936363"/>
            <a:chOff x="830550" y="1915837"/>
            <a:chExt cx="10818839" cy="3936363"/>
          </a:xfrm>
        </p:grpSpPr>
        <p:sp>
          <p:nvSpPr>
            <p:cNvPr id="40" name="Rechteck 39"/>
            <p:cNvSpPr/>
            <p:nvPr/>
          </p:nvSpPr>
          <p:spPr bwMode="gray">
            <a:xfrm>
              <a:off x="2064639" y="1915837"/>
              <a:ext cx="3831336" cy="139886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numCol="1" spcCol="180000" rtlCol="0" anchor="t"/>
            <a:lstStyle/>
            <a:p>
              <a:pPr defTabSz="801688">
                <a:lnSpc>
                  <a:spcPct val="85000"/>
                </a:lnSpc>
                <a:spcAft>
                  <a:spcPts val="200"/>
                </a:spcAft>
              </a:pPr>
              <a:r>
                <a:rPr lang="sr-Latn-RS" sz="1800" dirty="0" smtClean="0">
                  <a:solidFill>
                    <a:srgbClr val="595959"/>
                  </a:solidFill>
                  <a:latin typeface="Arial Narrow" panose="020B0606020202030204" pitchFamily="34" charset="0"/>
                </a:rPr>
                <a:t>Termin</a:t>
              </a:r>
              <a:r>
                <a:rPr lang="en-US" sz="1800" b="1" dirty="0" smtClean="0">
                  <a:solidFill>
                    <a:srgbClr val="595959"/>
                  </a:solidFill>
                  <a:latin typeface="Arial Narrow" panose="020B0606020202030204" pitchFamily="34" charset="0"/>
                </a:rPr>
                <a:t>“</a:t>
              </a:r>
              <a:r>
                <a:rPr lang="sr-Latn-RS" sz="1800" b="1" dirty="0" smtClean="0">
                  <a:solidFill>
                    <a:srgbClr val="595959"/>
                  </a:solidFill>
                  <a:latin typeface="Arial Narrow" panose="020B0606020202030204" pitchFamily="34" charset="0"/>
                </a:rPr>
                <a:t>dokumentovane informacije</a:t>
              </a:r>
              <a:r>
                <a:rPr lang="en-US" sz="1800" b="1" dirty="0" smtClean="0">
                  <a:solidFill>
                    <a:srgbClr val="595959"/>
                  </a:solidFill>
                  <a:latin typeface="Arial Narrow" panose="020B0606020202030204" pitchFamily="34" charset="0"/>
                </a:rPr>
                <a:t>” </a:t>
              </a:r>
              <a:r>
                <a:rPr lang="sr-Latn-RS" sz="1800" dirty="0" smtClean="0">
                  <a:solidFill>
                    <a:srgbClr val="595959"/>
                  </a:solidFill>
                  <a:latin typeface="Arial Narrow" panose="020B0606020202030204" pitchFamily="34" charset="0"/>
                </a:rPr>
                <a:t>sada menja sve termine koji su do sada korišćeni „procedura“, „uputstvo“, „zapis“.</a:t>
              </a:r>
              <a:endParaRPr lang="en-US" sz="1800" dirty="0">
                <a:solidFill>
                  <a:srgbClr val="59595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 bwMode="gray">
            <a:xfrm>
              <a:off x="830550" y="5055637"/>
              <a:ext cx="3831336" cy="79656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numCol="1" spcCol="180000" rtlCol="0" anchor="t"/>
            <a:lstStyle/>
            <a:p>
              <a:pPr algn="ctr" defTabSz="801688">
                <a:lnSpc>
                  <a:spcPct val="85000"/>
                </a:lnSpc>
                <a:spcAft>
                  <a:spcPts val="200"/>
                </a:spcAft>
              </a:pPr>
              <a:r>
                <a:rPr lang="sr-Latn-RS" sz="5400" b="1" dirty="0" smtClean="0">
                  <a:solidFill>
                    <a:srgbClr val="595959"/>
                  </a:solidFill>
                  <a:latin typeface="Arial Narrow" panose="020B0606020202030204" pitchFamily="34" charset="0"/>
                </a:rPr>
                <a:t>PODATAK</a:t>
              </a:r>
              <a:endParaRPr lang="en-US" sz="5400" b="1" dirty="0">
                <a:solidFill>
                  <a:srgbClr val="59595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Rechteck 42"/>
            <p:cNvSpPr/>
            <p:nvPr/>
          </p:nvSpPr>
          <p:spPr bwMode="gray">
            <a:xfrm>
              <a:off x="7685901" y="1915837"/>
              <a:ext cx="3963488" cy="139886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45720" numCol="1" spcCol="1800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01688">
                <a:lnSpc>
                  <a:spcPct val="85000"/>
                </a:lnSpc>
                <a:spcAft>
                  <a:spcPts val="200"/>
                </a:spcAft>
              </a:pPr>
              <a:r>
                <a:rPr lang="sr-Latn-RS" sz="1800" dirty="0" smtClean="0">
                  <a:solidFill>
                    <a:srgbClr val="595959"/>
                  </a:solidFill>
                  <a:latin typeface="Arial Narrow" panose="020B0606020202030204" pitchFamily="34" charset="0"/>
                </a:rPr>
                <a:t>Dokumentovane informacije mogu biti u bilo kom formatu dok god obezbeđuju dokaz o usaglašenosti. </a:t>
              </a:r>
              <a:endParaRPr lang="en-US" sz="1800" dirty="0">
                <a:solidFill>
                  <a:srgbClr val="59595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Rechteck 43"/>
            <p:cNvSpPr/>
            <p:nvPr/>
          </p:nvSpPr>
          <p:spPr bwMode="gray">
            <a:xfrm>
              <a:off x="7500219" y="5055637"/>
              <a:ext cx="4149170" cy="79222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45720" numCol="1" spcCol="1800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1688">
                <a:lnSpc>
                  <a:spcPct val="85000"/>
                </a:lnSpc>
                <a:spcAft>
                  <a:spcPts val="200"/>
                </a:spcAft>
              </a:pPr>
              <a:r>
                <a:rPr lang="sr-Latn-RS" sz="5400" b="1" dirty="0" smtClean="0">
                  <a:solidFill>
                    <a:srgbClr val="595959"/>
                  </a:solidFill>
                  <a:latin typeface="Arial Narrow" panose="020B0606020202030204" pitchFamily="34" charset="0"/>
                </a:rPr>
                <a:t>INFORMACIJA</a:t>
              </a:r>
              <a:endParaRPr lang="en-US" sz="5400" b="1" dirty="0">
                <a:solidFill>
                  <a:srgbClr val="595959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Freeform 32"/>
          <p:cNvSpPr>
            <a:spLocks noEditPoints="1"/>
          </p:cNvSpPr>
          <p:nvPr/>
        </p:nvSpPr>
        <p:spPr bwMode="white">
          <a:xfrm>
            <a:off x="5864151" y="5135352"/>
            <a:ext cx="475542" cy="477445"/>
          </a:xfrm>
          <a:custGeom>
            <a:avLst/>
            <a:gdLst>
              <a:gd name="T0" fmla="*/ 352 w 352"/>
              <a:gd name="T1" fmla="*/ 88 h 352"/>
              <a:gd name="T2" fmla="*/ 264 w 352"/>
              <a:gd name="T3" fmla="*/ 0 h 352"/>
              <a:gd name="T4" fmla="*/ 264 w 352"/>
              <a:gd name="T5" fmla="*/ 66 h 352"/>
              <a:gd name="T6" fmla="*/ 159 w 352"/>
              <a:gd name="T7" fmla="*/ 99 h 352"/>
              <a:gd name="T8" fmla="*/ 154 w 352"/>
              <a:gd name="T9" fmla="*/ 104 h 352"/>
              <a:gd name="T10" fmla="*/ 177 w 352"/>
              <a:gd name="T11" fmla="*/ 144 h 352"/>
              <a:gd name="T12" fmla="*/ 264 w 352"/>
              <a:gd name="T13" fmla="*/ 110 h 352"/>
              <a:gd name="T14" fmla="*/ 264 w 352"/>
              <a:gd name="T15" fmla="*/ 242 h 352"/>
              <a:gd name="T16" fmla="*/ 152 w 352"/>
              <a:gd name="T17" fmla="*/ 167 h 352"/>
              <a:gd name="T18" fmla="*/ 105 w 352"/>
              <a:gd name="T19" fmla="*/ 99 h 352"/>
              <a:gd name="T20" fmla="*/ 0 w 352"/>
              <a:gd name="T21" fmla="*/ 66 h 352"/>
              <a:gd name="T22" fmla="*/ 0 w 352"/>
              <a:gd name="T23" fmla="*/ 110 h 352"/>
              <a:gd name="T24" fmla="*/ 113 w 352"/>
              <a:gd name="T25" fmla="*/ 186 h 352"/>
              <a:gd name="T26" fmla="*/ 159 w 352"/>
              <a:gd name="T27" fmla="*/ 254 h 352"/>
              <a:gd name="T28" fmla="*/ 264 w 352"/>
              <a:gd name="T29" fmla="*/ 286 h 352"/>
              <a:gd name="T30" fmla="*/ 264 w 352"/>
              <a:gd name="T31" fmla="*/ 352 h 352"/>
              <a:gd name="T32" fmla="*/ 352 w 352"/>
              <a:gd name="T33" fmla="*/ 264 h 352"/>
              <a:gd name="T34" fmla="*/ 264 w 352"/>
              <a:gd name="T35" fmla="*/ 176 h 352"/>
              <a:gd name="T36" fmla="*/ 352 w 352"/>
              <a:gd name="T37" fmla="*/ 88 h 352"/>
              <a:gd name="T38" fmla="*/ 0 w 352"/>
              <a:gd name="T39" fmla="*/ 242 h 352"/>
              <a:gd name="T40" fmla="*/ 0 w 352"/>
              <a:gd name="T41" fmla="*/ 286 h 352"/>
              <a:gd name="T42" fmla="*/ 105 w 352"/>
              <a:gd name="T43" fmla="*/ 254 h 352"/>
              <a:gd name="T44" fmla="*/ 111 w 352"/>
              <a:gd name="T45" fmla="*/ 249 h 352"/>
              <a:gd name="T46" fmla="*/ 87 w 352"/>
              <a:gd name="T47" fmla="*/ 209 h 352"/>
              <a:gd name="T48" fmla="*/ 0 w 352"/>
              <a:gd name="T49" fmla="*/ 24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2" h="352">
                <a:moveTo>
                  <a:pt x="352" y="88"/>
                </a:moveTo>
                <a:cubicBezTo>
                  <a:pt x="264" y="0"/>
                  <a:pt x="264" y="0"/>
                  <a:pt x="264" y="0"/>
                </a:cubicBezTo>
                <a:cubicBezTo>
                  <a:pt x="264" y="66"/>
                  <a:pt x="264" y="66"/>
                  <a:pt x="264" y="66"/>
                </a:cubicBezTo>
                <a:cubicBezTo>
                  <a:pt x="219" y="66"/>
                  <a:pt x="185" y="77"/>
                  <a:pt x="159" y="99"/>
                </a:cubicBezTo>
                <a:cubicBezTo>
                  <a:pt x="157" y="101"/>
                  <a:pt x="156" y="102"/>
                  <a:pt x="154" y="104"/>
                </a:cubicBezTo>
                <a:cubicBezTo>
                  <a:pt x="163" y="117"/>
                  <a:pt x="171" y="131"/>
                  <a:pt x="177" y="144"/>
                </a:cubicBezTo>
                <a:cubicBezTo>
                  <a:pt x="194" y="123"/>
                  <a:pt x="218" y="110"/>
                  <a:pt x="264" y="110"/>
                </a:cubicBezTo>
                <a:cubicBezTo>
                  <a:pt x="264" y="242"/>
                  <a:pt x="264" y="242"/>
                  <a:pt x="264" y="242"/>
                </a:cubicBezTo>
                <a:cubicBezTo>
                  <a:pt x="190" y="242"/>
                  <a:pt x="173" y="209"/>
                  <a:pt x="152" y="167"/>
                </a:cubicBezTo>
                <a:cubicBezTo>
                  <a:pt x="140" y="143"/>
                  <a:pt x="128" y="119"/>
                  <a:pt x="105" y="99"/>
                </a:cubicBezTo>
                <a:cubicBezTo>
                  <a:pt x="80" y="77"/>
                  <a:pt x="45" y="66"/>
                  <a:pt x="0" y="66"/>
                </a:cubicBezTo>
                <a:cubicBezTo>
                  <a:pt x="0" y="110"/>
                  <a:pt x="0" y="110"/>
                  <a:pt x="0" y="110"/>
                </a:cubicBezTo>
                <a:cubicBezTo>
                  <a:pt x="75" y="110"/>
                  <a:pt x="91" y="144"/>
                  <a:pt x="113" y="186"/>
                </a:cubicBezTo>
                <a:cubicBezTo>
                  <a:pt x="124" y="210"/>
                  <a:pt x="137" y="234"/>
                  <a:pt x="159" y="254"/>
                </a:cubicBezTo>
                <a:cubicBezTo>
                  <a:pt x="185" y="276"/>
                  <a:pt x="219" y="286"/>
                  <a:pt x="264" y="286"/>
                </a:cubicBezTo>
                <a:cubicBezTo>
                  <a:pt x="264" y="352"/>
                  <a:pt x="264" y="352"/>
                  <a:pt x="264" y="352"/>
                </a:cubicBezTo>
                <a:cubicBezTo>
                  <a:pt x="352" y="264"/>
                  <a:pt x="352" y="264"/>
                  <a:pt x="352" y="264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352" y="88"/>
                  <a:pt x="352" y="88"/>
                  <a:pt x="352" y="88"/>
                </a:cubicBezTo>
                <a:close/>
                <a:moveTo>
                  <a:pt x="0" y="242"/>
                </a:moveTo>
                <a:cubicBezTo>
                  <a:pt x="0" y="286"/>
                  <a:pt x="0" y="286"/>
                  <a:pt x="0" y="286"/>
                </a:cubicBezTo>
                <a:cubicBezTo>
                  <a:pt x="45" y="286"/>
                  <a:pt x="80" y="276"/>
                  <a:pt x="105" y="254"/>
                </a:cubicBezTo>
                <a:cubicBezTo>
                  <a:pt x="107" y="252"/>
                  <a:pt x="109" y="250"/>
                  <a:pt x="111" y="249"/>
                </a:cubicBezTo>
                <a:cubicBezTo>
                  <a:pt x="101" y="236"/>
                  <a:pt x="94" y="222"/>
                  <a:pt x="87" y="209"/>
                </a:cubicBezTo>
                <a:cubicBezTo>
                  <a:pt x="71" y="229"/>
                  <a:pt x="47" y="242"/>
                  <a:pt x="0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anose="020B0606020202030204" pitchFamily="34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6586737" y="2296152"/>
            <a:ext cx="558043" cy="500147"/>
            <a:chOff x="6542512" y="1947883"/>
            <a:chExt cx="558043" cy="500147"/>
          </a:xfrm>
        </p:grpSpPr>
        <p:sp>
          <p:nvSpPr>
            <p:cNvPr id="27" name="Freeform 1489"/>
            <p:cNvSpPr>
              <a:spLocks noEditPoints="1"/>
            </p:cNvSpPr>
            <p:nvPr/>
          </p:nvSpPr>
          <p:spPr bwMode="auto">
            <a:xfrm>
              <a:off x="6542512" y="1947883"/>
              <a:ext cx="558043" cy="500147"/>
            </a:xfrm>
            <a:custGeom>
              <a:avLst/>
              <a:gdLst>
                <a:gd name="T0" fmla="*/ 16 w 487"/>
                <a:gd name="T1" fmla="*/ 436 h 436"/>
                <a:gd name="T2" fmla="*/ 35 w 487"/>
                <a:gd name="T3" fmla="*/ 392 h 436"/>
                <a:gd name="T4" fmla="*/ 54 w 487"/>
                <a:gd name="T5" fmla="*/ 319 h 436"/>
                <a:gd name="T6" fmla="*/ 50 w 487"/>
                <a:gd name="T7" fmla="*/ 307 h 436"/>
                <a:gd name="T8" fmla="*/ 57 w 487"/>
                <a:gd name="T9" fmla="*/ 89 h 436"/>
                <a:gd name="T10" fmla="*/ 184 w 487"/>
                <a:gd name="T11" fmla="*/ 14 h 436"/>
                <a:gd name="T12" fmla="*/ 353 w 487"/>
                <a:gd name="T13" fmla="*/ 28 h 436"/>
                <a:gd name="T14" fmla="*/ 466 w 487"/>
                <a:gd name="T15" fmla="*/ 138 h 436"/>
                <a:gd name="T16" fmla="*/ 455 w 487"/>
                <a:gd name="T17" fmla="*/ 289 h 436"/>
                <a:gd name="T18" fmla="*/ 331 w 487"/>
                <a:gd name="T19" fmla="*/ 384 h 436"/>
                <a:gd name="T20" fmla="*/ 174 w 487"/>
                <a:gd name="T21" fmla="*/ 388 h 436"/>
                <a:gd name="T22" fmla="*/ 167 w 487"/>
                <a:gd name="T23" fmla="*/ 389 h 436"/>
                <a:gd name="T24" fmla="*/ 98 w 487"/>
                <a:gd name="T25" fmla="*/ 416 h 436"/>
                <a:gd name="T26" fmla="*/ 21 w 487"/>
                <a:gd name="T27" fmla="*/ 436 h 436"/>
                <a:gd name="T28" fmla="*/ 16 w 487"/>
                <a:gd name="T29" fmla="*/ 436 h 436"/>
                <a:gd name="T30" fmla="*/ 88 w 487"/>
                <a:gd name="T31" fmla="*/ 375 h 436"/>
                <a:gd name="T32" fmla="*/ 91 w 487"/>
                <a:gd name="T33" fmla="*/ 374 h 436"/>
                <a:gd name="T34" fmla="*/ 162 w 487"/>
                <a:gd name="T35" fmla="*/ 344 h 436"/>
                <a:gd name="T36" fmla="*/ 175 w 487"/>
                <a:gd name="T37" fmla="*/ 341 h 436"/>
                <a:gd name="T38" fmla="*/ 288 w 487"/>
                <a:gd name="T39" fmla="*/ 348 h 436"/>
                <a:gd name="T40" fmla="*/ 394 w 487"/>
                <a:gd name="T41" fmla="*/ 295 h 436"/>
                <a:gd name="T42" fmla="*/ 434 w 487"/>
                <a:gd name="T43" fmla="*/ 208 h 436"/>
                <a:gd name="T44" fmla="*/ 390 w 487"/>
                <a:gd name="T45" fmla="*/ 106 h 436"/>
                <a:gd name="T46" fmla="*/ 265 w 487"/>
                <a:gd name="T47" fmla="*/ 52 h 436"/>
                <a:gd name="T48" fmla="*/ 160 w 487"/>
                <a:gd name="T49" fmla="*/ 69 h 436"/>
                <a:gd name="T50" fmla="*/ 70 w 487"/>
                <a:gd name="T51" fmla="*/ 153 h 436"/>
                <a:gd name="T52" fmla="*/ 69 w 487"/>
                <a:gd name="T53" fmla="*/ 250 h 436"/>
                <a:gd name="T54" fmla="*/ 101 w 487"/>
                <a:gd name="T55" fmla="*/ 296 h 436"/>
                <a:gd name="T56" fmla="*/ 104 w 487"/>
                <a:gd name="T57" fmla="*/ 306 h 436"/>
                <a:gd name="T58" fmla="*/ 100 w 487"/>
                <a:gd name="T59" fmla="*/ 327 h 436"/>
                <a:gd name="T60" fmla="*/ 88 w 487"/>
                <a:gd name="T61" fmla="*/ 37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436">
                  <a:moveTo>
                    <a:pt x="16" y="436"/>
                  </a:moveTo>
                  <a:cubicBezTo>
                    <a:pt x="23" y="421"/>
                    <a:pt x="29" y="407"/>
                    <a:pt x="35" y="392"/>
                  </a:cubicBezTo>
                  <a:cubicBezTo>
                    <a:pt x="44" y="369"/>
                    <a:pt x="52" y="345"/>
                    <a:pt x="54" y="319"/>
                  </a:cubicBezTo>
                  <a:cubicBezTo>
                    <a:pt x="54" y="315"/>
                    <a:pt x="53" y="311"/>
                    <a:pt x="50" y="307"/>
                  </a:cubicBezTo>
                  <a:cubicBezTo>
                    <a:pt x="0" y="240"/>
                    <a:pt x="2" y="152"/>
                    <a:pt x="57" y="89"/>
                  </a:cubicBezTo>
                  <a:cubicBezTo>
                    <a:pt x="91" y="49"/>
                    <a:pt x="134" y="26"/>
                    <a:pt x="184" y="14"/>
                  </a:cubicBezTo>
                  <a:cubicBezTo>
                    <a:pt x="242" y="0"/>
                    <a:pt x="299" y="5"/>
                    <a:pt x="353" y="28"/>
                  </a:cubicBezTo>
                  <a:cubicBezTo>
                    <a:pt x="404" y="51"/>
                    <a:pt x="445" y="85"/>
                    <a:pt x="466" y="138"/>
                  </a:cubicBezTo>
                  <a:cubicBezTo>
                    <a:pt x="487" y="190"/>
                    <a:pt x="483" y="241"/>
                    <a:pt x="455" y="289"/>
                  </a:cubicBezTo>
                  <a:cubicBezTo>
                    <a:pt x="427" y="337"/>
                    <a:pt x="384" y="367"/>
                    <a:pt x="331" y="384"/>
                  </a:cubicBezTo>
                  <a:cubicBezTo>
                    <a:pt x="279" y="401"/>
                    <a:pt x="227" y="400"/>
                    <a:pt x="174" y="388"/>
                  </a:cubicBezTo>
                  <a:cubicBezTo>
                    <a:pt x="172" y="388"/>
                    <a:pt x="169" y="388"/>
                    <a:pt x="167" y="389"/>
                  </a:cubicBezTo>
                  <a:cubicBezTo>
                    <a:pt x="145" y="401"/>
                    <a:pt x="122" y="409"/>
                    <a:pt x="98" y="416"/>
                  </a:cubicBezTo>
                  <a:cubicBezTo>
                    <a:pt x="73" y="423"/>
                    <a:pt x="47" y="429"/>
                    <a:pt x="21" y="436"/>
                  </a:cubicBezTo>
                  <a:cubicBezTo>
                    <a:pt x="20" y="436"/>
                    <a:pt x="18" y="436"/>
                    <a:pt x="16" y="436"/>
                  </a:cubicBezTo>
                  <a:close/>
                  <a:moveTo>
                    <a:pt x="88" y="375"/>
                  </a:moveTo>
                  <a:cubicBezTo>
                    <a:pt x="89" y="375"/>
                    <a:pt x="90" y="375"/>
                    <a:pt x="91" y="374"/>
                  </a:cubicBezTo>
                  <a:cubicBezTo>
                    <a:pt x="115" y="367"/>
                    <a:pt x="139" y="357"/>
                    <a:pt x="162" y="344"/>
                  </a:cubicBezTo>
                  <a:cubicBezTo>
                    <a:pt x="166" y="341"/>
                    <a:pt x="170" y="340"/>
                    <a:pt x="175" y="341"/>
                  </a:cubicBezTo>
                  <a:cubicBezTo>
                    <a:pt x="212" y="351"/>
                    <a:pt x="250" y="354"/>
                    <a:pt x="288" y="348"/>
                  </a:cubicBezTo>
                  <a:cubicBezTo>
                    <a:pt x="329" y="341"/>
                    <a:pt x="365" y="325"/>
                    <a:pt x="394" y="295"/>
                  </a:cubicBezTo>
                  <a:cubicBezTo>
                    <a:pt x="418" y="270"/>
                    <a:pt x="432" y="242"/>
                    <a:pt x="434" y="208"/>
                  </a:cubicBezTo>
                  <a:cubicBezTo>
                    <a:pt x="436" y="167"/>
                    <a:pt x="419" y="133"/>
                    <a:pt x="390" y="106"/>
                  </a:cubicBezTo>
                  <a:cubicBezTo>
                    <a:pt x="355" y="72"/>
                    <a:pt x="312" y="56"/>
                    <a:pt x="265" y="52"/>
                  </a:cubicBezTo>
                  <a:cubicBezTo>
                    <a:pt x="229" y="50"/>
                    <a:pt x="194" y="54"/>
                    <a:pt x="160" y="69"/>
                  </a:cubicBezTo>
                  <a:cubicBezTo>
                    <a:pt x="120" y="86"/>
                    <a:pt x="88" y="112"/>
                    <a:pt x="70" y="153"/>
                  </a:cubicBezTo>
                  <a:cubicBezTo>
                    <a:pt x="56" y="185"/>
                    <a:pt x="56" y="218"/>
                    <a:pt x="69" y="250"/>
                  </a:cubicBezTo>
                  <a:cubicBezTo>
                    <a:pt x="76" y="268"/>
                    <a:pt x="88" y="283"/>
                    <a:pt x="101" y="296"/>
                  </a:cubicBezTo>
                  <a:cubicBezTo>
                    <a:pt x="104" y="299"/>
                    <a:pt x="105" y="302"/>
                    <a:pt x="104" y="306"/>
                  </a:cubicBezTo>
                  <a:cubicBezTo>
                    <a:pt x="103" y="313"/>
                    <a:pt x="102" y="320"/>
                    <a:pt x="100" y="327"/>
                  </a:cubicBezTo>
                  <a:cubicBezTo>
                    <a:pt x="96" y="343"/>
                    <a:pt x="92" y="359"/>
                    <a:pt x="88" y="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28" name="Freeform 1490"/>
            <p:cNvSpPr>
              <a:spLocks noEditPoints="1"/>
            </p:cNvSpPr>
            <p:nvPr/>
          </p:nvSpPr>
          <p:spPr bwMode="auto">
            <a:xfrm>
              <a:off x="6606840" y="2004169"/>
              <a:ext cx="435820" cy="373100"/>
            </a:xfrm>
            <a:custGeom>
              <a:avLst/>
              <a:gdLst>
                <a:gd name="T0" fmla="*/ 32 w 380"/>
                <a:gd name="T1" fmla="*/ 325 h 325"/>
                <a:gd name="T2" fmla="*/ 44 w 380"/>
                <a:gd name="T3" fmla="*/ 277 h 325"/>
                <a:gd name="T4" fmla="*/ 48 w 380"/>
                <a:gd name="T5" fmla="*/ 256 h 325"/>
                <a:gd name="T6" fmla="*/ 45 w 380"/>
                <a:gd name="T7" fmla="*/ 246 h 325"/>
                <a:gd name="T8" fmla="*/ 13 w 380"/>
                <a:gd name="T9" fmla="*/ 200 h 325"/>
                <a:gd name="T10" fmla="*/ 14 w 380"/>
                <a:gd name="T11" fmla="*/ 103 h 325"/>
                <a:gd name="T12" fmla="*/ 104 w 380"/>
                <a:gd name="T13" fmla="*/ 19 h 325"/>
                <a:gd name="T14" fmla="*/ 209 w 380"/>
                <a:gd name="T15" fmla="*/ 2 h 325"/>
                <a:gd name="T16" fmla="*/ 334 w 380"/>
                <a:gd name="T17" fmla="*/ 56 h 325"/>
                <a:gd name="T18" fmla="*/ 378 w 380"/>
                <a:gd name="T19" fmla="*/ 158 h 325"/>
                <a:gd name="T20" fmla="*/ 338 w 380"/>
                <a:gd name="T21" fmla="*/ 245 h 325"/>
                <a:gd name="T22" fmla="*/ 232 w 380"/>
                <a:gd name="T23" fmla="*/ 298 h 325"/>
                <a:gd name="T24" fmla="*/ 119 w 380"/>
                <a:gd name="T25" fmla="*/ 291 h 325"/>
                <a:gd name="T26" fmla="*/ 106 w 380"/>
                <a:gd name="T27" fmla="*/ 294 h 325"/>
                <a:gd name="T28" fmla="*/ 35 w 380"/>
                <a:gd name="T29" fmla="*/ 324 h 325"/>
                <a:gd name="T30" fmla="*/ 32 w 380"/>
                <a:gd name="T31" fmla="*/ 325 h 325"/>
                <a:gd name="T32" fmla="*/ 169 w 380"/>
                <a:gd name="T33" fmla="*/ 250 h 325"/>
                <a:gd name="T34" fmla="*/ 224 w 380"/>
                <a:gd name="T35" fmla="*/ 250 h 325"/>
                <a:gd name="T36" fmla="*/ 224 w 380"/>
                <a:gd name="T37" fmla="*/ 132 h 325"/>
                <a:gd name="T38" fmla="*/ 169 w 380"/>
                <a:gd name="T39" fmla="*/ 132 h 325"/>
                <a:gd name="T40" fmla="*/ 169 w 380"/>
                <a:gd name="T41" fmla="*/ 250 h 325"/>
                <a:gd name="T42" fmla="*/ 196 w 380"/>
                <a:gd name="T43" fmla="*/ 105 h 325"/>
                <a:gd name="T44" fmla="*/ 226 w 380"/>
                <a:gd name="T45" fmla="*/ 75 h 325"/>
                <a:gd name="T46" fmla="*/ 196 w 380"/>
                <a:gd name="T47" fmla="*/ 45 h 325"/>
                <a:gd name="T48" fmla="*/ 166 w 380"/>
                <a:gd name="T49" fmla="*/ 75 h 325"/>
                <a:gd name="T50" fmla="*/ 196 w 380"/>
                <a:gd name="T51" fmla="*/ 10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325">
                  <a:moveTo>
                    <a:pt x="32" y="325"/>
                  </a:moveTo>
                  <a:cubicBezTo>
                    <a:pt x="36" y="309"/>
                    <a:pt x="40" y="293"/>
                    <a:pt x="44" y="277"/>
                  </a:cubicBezTo>
                  <a:cubicBezTo>
                    <a:pt x="46" y="270"/>
                    <a:pt x="47" y="263"/>
                    <a:pt x="48" y="256"/>
                  </a:cubicBezTo>
                  <a:cubicBezTo>
                    <a:pt x="49" y="252"/>
                    <a:pt x="48" y="249"/>
                    <a:pt x="45" y="246"/>
                  </a:cubicBezTo>
                  <a:cubicBezTo>
                    <a:pt x="32" y="233"/>
                    <a:pt x="20" y="218"/>
                    <a:pt x="13" y="200"/>
                  </a:cubicBezTo>
                  <a:cubicBezTo>
                    <a:pt x="0" y="168"/>
                    <a:pt x="0" y="135"/>
                    <a:pt x="14" y="103"/>
                  </a:cubicBezTo>
                  <a:cubicBezTo>
                    <a:pt x="32" y="62"/>
                    <a:pt x="64" y="36"/>
                    <a:pt x="104" y="19"/>
                  </a:cubicBezTo>
                  <a:cubicBezTo>
                    <a:pt x="138" y="4"/>
                    <a:pt x="173" y="0"/>
                    <a:pt x="209" y="2"/>
                  </a:cubicBezTo>
                  <a:cubicBezTo>
                    <a:pt x="256" y="6"/>
                    <a:pt x="299" y="22"/>
                    <a:pt x="334" y="56"/>
                  </a:cubicBezTo>
                  <a:cubicBezTo>
                    <a:pt x="363" y="83"/>
                    <a:pt x="380" y="117"/>
                    <a:pt x="378" y="158"/>
                  </a:cubicBezTo>
                  <a:cubicBezTo>
                    <a:pt x="376" y="192"/>
                    <a:pt x="362" y="220"/>
                    <a:pt x="338" y="245"/>
                  </a:cubicBezTo>
                  <a:cubicBezTo>
                    <a:pt x="309" y="275"/>
                    <a:pt x="273" y="291"/>
                    <a:pt x="232" y="298"/>
                  </a:cubicBezTo>
                  <a:cubicBezTo>
                    <a:pt x="194" y="304"/>
                    <a:pt x="156" y="301"/>
                    <a:pt x="119" y="291"/>
                  </a:cubicBezTo>
                  <a:cubicBezTo>
                    <a:pt x="114" y="290"/>
                    <a:pt x="110" y="291"/>
                    <a:pt x="106" y="294"/>
                  </a:cubicBezTo>
                  <a:cubicBezTo>
                    <a:pt x="83" y="307"/>
                    <a:pt x="59" y="317"/>
                    <a:pt x="35" y="324"/>
                  </a:cubicBezTo>
                  <a:cubicBezTo>
                    <a:pt x="34" y="325"/>
                    <a:pt x="33" y="325"/>
                    <a:pt x="32" y="325"/>
                  </a:cubicBezTo>
                  <a:close/>
                  <a:moveTo>
                    <a:pt x="169" y="250"/>
                  </a:moveTo>
                  <a:cubicBezTo>
                    <a:pt x="187" y="250"/>
                    <a:pt x="205" y="250"/>
                    <a:pt x="224" y="250"/>
                  </a:cubicBezTo>
                  <a:cubicBezTo>
                    <a:pt x="224" y="210"/>
                    <a:pt x="224" y="171"/>
                    <a:pt x="224" y="132"/>
                  </a:cubicBezTo>
                  <a:cubicBezTo>
                    <a:pt x="205" y="132"/>
                    <a:pt x="187" y="132"/>
                    <a:pt x="169" y="132"/>
                  </a:cubicBezTo>
                  <a:cubicBezTo>
                    <a:pt x="169" y="171"/>
                    <a:pt x="169" y="210"/>
                    <a:pt x="169" y="250"/>
                  </a:cubicBezTo>
                  <a:close/>
                  <a:moveTo>
                    <a:pt x="196" y="105"/>
                  </a:moveTo>
                  <a:cubicBezTo>
                    <a:pt x="213" y="105"/>
                    <a:pt x="226" y="92"/>
                    <a:pt x="226" y="75"/>
                  </a:cubicBezTo>
                  <a:cubicBezTo>
                    <a:pt x="227" y="59"/>
                    <a:pt x="213" y="45"/>
                    <a:pt x="196" y="45"/>
                  </a:cubicBezTo>
                  <a:cubicBezTo>
                    <a:pt x="180" y="45"/>
                    <a:pt x="167" y="58"/>
                    <a:pt x="166" y="75"/>
                  </a:cubicBezTo>
                  <a:cubicBezTo>
                    <a:pt x="166" y="91"/>
                    <a:pt x="179" y="105"/>
                    <a:pt x="196" y="10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34" name="Freeform 1491"/>
            <p:cNvSpPr>
              <a:spLocks/>
            </p:cNvSpPr>
            <p:nvPr/>
          </p:nvSpPr>
          <p:spPr bwMode="auto">
            <a:xfrm>
              <a:off x="6799822" y="2155339"/>
              <a:ext cx="62720" cy="136696"/>
            </a:xfrm>
            <a:custGeom>
              <a:avLst/>
              <a:gdLst>
                <a:gd name="T0" fmla="*/ 0 w 55"/>
                <a:gd name="T1" fmla="*/ 118 h 118"/>
                <a:gd name="T2" fmla="*/ 0 w 55"/>
                <a:gd name="T3" fmla="*/ 0 h 118"/>
                <a:gd name="T4" fmla="*/ 55 w 55"/>
                <a:gd name="T5" fmla="*/ 0 h 118"/>
                <a:gd name="T6" fmla="*/ 55 w 55"/>
                <a:gd name="T7" fmla="*/ 118 h 118"/>
                <a:gd name="T8" fmla="*/ 0 w 55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8">
                  <a:moveTo>
                    <a:pt x="0" y="118"/>
                  </a:moveTo>
                  <a:cubicBezTo>
                    <a:pt x="0" y="78"/>
                    <a:pt x="0" y="39"/>
                    <a:pt x="0" y="0"/>
                  </a:cubicBezTo>
                  <a:cubicBezTo>
                    <a:pt x="18" y="0"/>
                    <a:pt x="36" y="0"/>
                    <a:pt x="55" y="0"/>
                  </a:cubicBezTo>
                  <a:cubicBezTo>
                    <a:pt x="55" y="39"/>
                    <a:pt x="55" y="78"/>
                    <a:pt x="55" y="118"/>
                  </a:cubicBezTo>
                  <a:cubicBezTo>
                    <a:pt x="36" y="118"/>
                    <a:pt x="18" y="118"/>
                    <a:pt x="0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36" name="Freeform 1492"/>
            <p:cNvSpPr>
              <a:spLocks/>
            </p:cNvSpPr>
            <p:nvPr/>
          </p:nvSpPr>
          <p:spPr bwMode="auto">
            <a:xfrm>
              <a:off x="6796606" y="2055632"/>
              <a:ext cx="69153" cy="69152"/>
            </a:xfrm>
            <a:custGeom>
              <a:avLst/>
              <a:gdLst>
                <a:gd name="T0" fmla="*/ 30 w 61"/>
                <a:gd name="T1" fmla="*/ 60 h 60"/>
                <a:gd name="T2" fmla="*/ 0 w 61"/>
                <a:gd name="T3" fmla="*/ 30 h 60"/>
                <a:gd name="T4" fmla="*/ 30 w 61"/>
                <a:gd name="T5" fmla="*/ 0 h 60"/>
                <a:gd name="T6" fmla="*/ 60 w 61"/>
                <a:gd name="T7" fmla="*/ 30 h 60"/>
                <a:gd name="T8" fmla="*/ 30 w 6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1" y="13"/>
                    <a:pt x="14" y="0"/>
                    <a:pt x="30" y="0"/>
                  </a:cubicBezTo>
                  <a:cubicBezTo>
                    <a:pt x="47" y="0"/>
                    <a:pt x="61" y="14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6534594" y="6059180"/>
            <a:ext cx="612115" cy="376248"/>
            <a:chOff x="2938815" y="2260313"/>
            <a:chExt cx="1671004" cy="1027113"/>
          </a:xfrm>
          <a:solidFill>
            <a:schemeClr val="bg1"/>
          </a:solidFill>
        </p:grpSpPr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3336960" y="2260313"/>
              <a:ext cx="893763" cy="1027113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4054193" y="2407950"/>
              <a:ext cx="555626" cy="879476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2938815" y="2407950"/>
              <a:ext cx="550863" cy="879476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785879" y="2122848"/>
            <a:ext cx="767595" cy="768977"/>
            <a:chOff x="1921990" y="435365"/>
            <a:chExt cx="5889391" cy="5899994"/>
          </a:xfrm>
          <a:solidFill>
            <a:schemeClr val="bg1"/>
          </a:solidFill>
        </p:grpSpPr>
        <p:grpSp>
          <p:nvGrpSpPr>
            <p:cNvPr id="57" name="Gruppieren 56"/>
            <p:cNvGrpSpPr/>
            <p:nvPr/>
          </p:nvGrpSpPr>
          <p:grpSpPr>
            <a:xfrm>
              <a:off x="3361409" y="1840391"/>
              <a:ext cx="3021277" cy="3089942"/>
              <a:chOff x="3324521" y="1808672"/>
              <a:chExt cx="3021277" cy="3089942"/>
            </a:xfrm>
            <a:grpFill/>
          </p:grpSpPr>
          <p:sp>
            <p:nvSpPr>
              <p:cNvPr id="71" name="Rechteck 70"/>
              <p:cNvSpPr/>
              <p:nvPr/>
            </p:nvSpPr>
            <p:spPr>
              <a:xfrm>
                <a:off x="4721741" y="1808672"/>
                <a:ext cx="182083" cy="1098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4721741" y="3799968"/>
                <a:ext cx="182083" cy="1098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3" name="Rechteck 72"/>
              <p:cNvSpPr/>
              <p:nvPr/>
            </p:nvSpPr>
            <p:spPr>
              <a:xfrm rot="16200000">
                <a:off x="5705433" y="2884941"/>
                <a:ext cx="182083" cy="1098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Rechteck 73"/>
              <p:cNvSpPr/>
              <p:nvPr/>
            </p:nvSpPr>
            <p:spPr>
              <a:xfrm rot="16200000">
                <a:off x="3782802" y="2884941"/>
                <a:ext cx="182083" cy="1098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5" name="Rechteck 74"/>
              <p:cNvSpPr/>
              <p:nvPr/>
            </p:nvSpPr>
            <p:spPr>
              <a:xfrm rot="2700000">
                <a:off x="5402920" y="2179850"/>
                <a:ext cx="182083" cy="1098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6" name="Rechteck 75"/>
              <p:cNvSpPr/>
              <p:nvPr/>
            </p:nvSpPr>
            <p:spPr>
              <a:xfrm rot="2700000">
                <a:off x="4018723" y="3560561"/>
                <a:ext cx="182083" cy="1098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7" name="Rechteck 76"/>
              <p:cNvSpPr/>
              <p:nvPr/>
            </p:nvSpPr>
            <p:spPr>
              <a:xfrm rot="18900000">
                <a:off x="4018723" y="2189406"/>
                <a:ext cx="182083" cy="1098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8" name="Rechteck 77"/>
              <p:cNvSpPr/>
              <p:nvPr/>
            </p:nvSpPr>
            <p:spPr>
              <a:xfrm rot="18900000">
                <a:off x="5402920" y="3497455"/>
                <a:ext cx="182083" cy="10986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1921990" y="435365"/>
              <a:ext cx="5889391" cy="5899994"/>
              <a:chOff x="1921990" y="435365"/>
              <a:chExt cx="5889391" cy="5899994"/>
            </a:xfrm>
            <a:grpFill/>
          </p:grpSpPr>
          <p:grpSp>
            <p:nvGrpSpPr>
              <p:cNvPr id="59" name="Gruppieren 58"/>
              <p:cNvGrpSpPr/>
              <p:nvPr/>
            </p:nvGrpSpPr>
            <p:grpSpPr>
              <a:xfrm>
                <a:off x="1921990" y="435365"/>
                <a:ext cx="5889391" cy="5899994"/>
                <a:chOff x="1921990" y="435365"/>
                <a:chExt cx="5889391" cy="5899994"/>
              </a:xfrm>
              <a:grpFill/>
            </p:grpSpPr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auto">
                <a:xfrm>
                  <a:off x="4663496" y="435365"/>
                  <a:ext cx="295193" cy="122315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auto">
                <a:xfrm>
                  <a:off x="4663496" y="5116744"/>
                  <a:ext cx="295193" cy="121861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auto">
                <a:xfrm>
                  <a:off x="1921990" y="3275954"/>
                  <a:ext cx="1223157" cy="2936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auto">
                <a:xfrm>
                  <a:off x="6588224" y="3300293"/>
                  <a:ext cx="1223157" cy="2936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7" name="Freeform 13"/>
                <p:cNvSpPr>
                  <a:spLocks/>
                </p:cNvSpPr>
                <p:nvPr/>
              </p:nvSpPr>
              <p:spPr bwMode="auto">
                <a:xfrm>
                  <a:off x="2672200" y="1303463"/>
                  <a:ext cx="977920" cy="982461"/>
                </a:xfrm>
                <a:custGeom>
                  <a:avLst/>
                  <a:gdLst>
                    <a:gd name="T0" fmla="*/ 137 w 226"/>
                    <a:gd name="T1" fmla="*/ 90 h 227"/>
                    <a:gd name="T2" fmla="*/ 213 w 226"/>
                    <a:gd name="T3" fmla="*/ 214 h 227"/>
                    <a:gd name="T4" fmla="*/ 89 w 226"/>
                    <a:gd name="T5" fmla="*/ 138 h 227"/>
                    <a:gd name="T6" fmla="*/ 13 w 226"/>
                    <a:gd name="T7" fmla="*/ 14 h 227"/>
                    <a:gd name="T8" fmla="*/ 137 w 226"/>
                    <a:gd name="T9" fmla="*/ 9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7">
                      <a:moveTo>
                        <a:pt x="137" y="90"/>
                      </a:moveTo>
                      <a:cubicBezTo>
                        <a:pt x="192" y="145"/>
                        <a:pt x="226" y="200"/>
                        <a:pt x="213" y="214"/>
                      </a:cubicBezTo>
                      <a:cubicBezTo>
                        <a:pt x="200" y="227"/>
                        <a:pt x="144" y="193"/>
                        <a:pt x="89" y="138"/>
                      </a:cubicBezTo>
                      <a:cubicBezTo>
                        <a:pt x="34" y="82"/>
                        <a:pt x="0" y="27"/>
                        <a:pt x="13" y="14"/>
                      </a:cubicBezTo>
                      <a:cubicBezTo>
                        <a:pt x="27" y="0"/>
                        <a:pt x="82" y="34"/>
                        <a:pt x="137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8" name="Freeform 14"/>
                <p:cNvSpPr>
                  <a:spLocks/>
                </p:cNvSpPr>
                <p:nvPr/>
              </p:nvSpPr>
              <p:spPr bwMode="auto">
                <a:xfrm>
                  <a:off x="6015657" y="4562691"/>
                  <a:ext cx="982462" cy="977920"/>
                </a:xfrm>
                <a:custGeom>
                  <a:avLst/>
                  <a:gdLst>
                    <a:gd name="T0" fmla="*/ 138 w 227"/>
                    <a:gd name="T1" fmla="*/ 89 h 226"/>
                    <a:gd name="T2" fmla="*/ 214 w 227"/>
                    <a:gd name="T3" fmla="*/ 213 h 226"/>
                    <a:gd name="T4" fmla="*/ 90 w 227"/>
                    <a:gd name="T5" fmla="*/ 137 h 226"/>
                    <a:gd name="T6" fmla="*/ 14 w 227"/>
                    <a:gd name="T7" fmla="*/ 13 h 226"/>
                    <a:gd name="T8" fmla="*/ 138 w 227"/>
                    <a:gd name="T9" fmla="*/ 89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7" h="226">
                      <a:moveTo>
                        <a:pt x="138" y="89"/>
                      </a:moveTo>
                      <a:cubicBezTo>
                        <a:pt x="193" y="144"/>
                        <a:pt x="227" y="200"/>
                        <a:pt x="214" y="213"/>
                      </a:cubicBezTo>
                      <a:cubicBezTo>
                        <a:pt x="200" y="226"/>
                        <a:pt x="145" y="192"/>
                        <a:pt x="90" y="137"/>
                      </a:cubicBezTo>
                      <a:cubicBezTo>
                        <a:pt x="34" y="82"/>
                        <a:pt x="0" y="26"/>
                        <a:pt x="14" y="13"/>
                      </a:cubicBezTo>
                      <a:cubicBezTo>
                        <a:pt x="27" y="0"/>
                        <a:pt x="83" y="34"/>
                        <a:pt x="138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9" name="Freeform 15"/>
                <p:cNvSpPr>
                  <a:spLocks/>
                </p:cNvSpPr>
                <p:nvPr/>
              </p:nvSpPr>
              <p:spPr bwMode="auto">
                <a:xfrm>
                  <a:off x="2729984" y="4581128"/>
                  <a:ext cx="977920" cy="977920"/>
                </a:xfrm>
                <a:custGeom>
                  <a:avLst/>
                  <a:gdLst>
                    <a:gd name="T0" fmla="*/ 137 w 226"/>
                    <a:gd name="T1" fmla="*/ 137 h 226"/>
                    <a:gd name="T2" fmla="*/ 213 w 226"/>
                    <a:gd name="T3" fmla="*/ 13 h 226"/>
                    <a:gd name="T4" fmla="*/ 89 w 226"/>
                    <a:gd name="T5" fmla="*/ 89 h 226"/>
                    <a:gd name="T6" fmla="*/ 13 w 226"/>
                    <a:gd name="T7" fmla="*/ 213 h 226"/>
                    <a:gd name="T8" fmla="*/ 137 w 226"/>
                    <a:gd name="T9" fmla="*/ 137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6">
                      <a:moveTo>
                        <a:pt x="137" y="137"/>
                      </a:moveTo>
                      <a:cubicBezTo>
                        <a:pt x="192" y="82"/>
                        <a:pt x="226" y="26"/>
                        <a:pt x="213" y="13"/>
                      </a:cubicBezTo>
                      <a:cubicBezTo>
                        <a:pt x="200" y="0"/>
                        <a:pt x="144" y="34"/>
                        <a:pt x="89" y="89"/>
                      </a:cubicBezTo>
                      <a:cubicBezTo>
                        <a:pt x="34" y="144"/>
                        <a:pt x="0" y="200"/>
                        <a:pt x="13" y="213"/>
                      </a:cubicBezTo>
                      <a:cubicBezTo>
                        <a:pt x="27" y="226"/>
                        <a:pt x="82" y="192"/>
                        <a:pt x="137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70" name="Freeform 16"/>
                <p:cNvSpPr>
                  <a:spLocks/>
                </p:cNvSpPr>
                <p:nvPr/>
              </p:nvSpPr>
              <p:spPr bwMode="auto">
                <a:xfrm>
                  <a:off x="6084168" y="1222403"/>
                  <a:ext cx="982462" cy="982461"/>
                </a:xfrm>
                <a:custGeom>
                  <a:avLst/>
                  <a:gdLst>
                    <a:gd name="T0" fmla="*/ 138 w 227"/>
                    <a:gd name="T1" fmla="*/ 138 h 227"/>
                    <a:gd name="T2" fmla="*/ 214 w 227"/>
                    <a:gd name="T3" fmla="*/ 14 h 227"/>
                    <a:gd name="T4" fmla="*/ 90 w 227"/>
                    <a:gd name="T5" fmla="*/ 90 h 227"/>
                    <a:gd name="T6" fmla="*/ 14 w 227"/>
                    <a:gd name="T7" fmla="*/ 214 h 227"/>
                    <a:gd name="T8" fmla="*/ 138 w 227"/>
                    <a:gd name="T9" fmla="*/ 138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7" h="227">
                      <a:moveTo>
                        <a:pt x="138" y="138"/>
                      </a:moveTo>
                      <a:cubicBezTo>
                        <a:pt x="193" y="82"/>
                        <a:pt x="227" y="27"/>
                        <a:pt x="214" y="14"/>
                      </a:cubicBezTo>
                      <a:cubicBezTo>
                        <a:pt x="200" y="0"/>
                        <a:pt x="145" y="34"/>
                        <a:pt x="90" y="90"/>
                      </a:cubicBezTo>
                      <a:cubicBezTo>
                        <a:pt x="34" y="145"/>
                        <a:pt x="0" y="200"/>
                        <a:pt x="14" y="214"/>
                      </a:cubicBezTo>
                      <a:cubicBezTo>
                        <a:pt x="27" y="227"/>
                        <a:pt x="83" y="193"/>
                        <a:pt x="138" y="1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60" name="Gruppieren 59"/>
              <p:cNvGrpSpPr/>
              <p:nvPr/>
            </p:nvGrpSpPr>
            <p:grpSpPr>
              <a:xfrm>
                <a:off x="2997370" y="1510685"/>
                <a:ext cx="3749354" cy="3749354"/>
                <a:chOff x="2936415" y="1478966"/>
                <a:chExt cx="3749354" cy="3749354"/>
              </a:xfrm>
              <a:grpFill/>
            </p:grpSpPr>
            <p:sp>
              <p:nvSpPr>
                <p:cNvPr id="61" name="Oval 6"/>
                <p:cNvSpPr>
                  <a:spLocks noChangeArrowheads="1"/>
                </p:cNvSpPr>
                <p:nvPr/>
              </p:nvSpPr>
              <p:spPr bwMode="auto">
                <a:xfrm>
                  <a:off x="4266108" y="2811523"/>
                  <a:ext cx="1089969" cy="108424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2" name="Freeform 6"/>
                <p:cNvSpPr>
                  <a:spLocks noEditPoints="1"/>
                </p:cNvSpPr>
                <p:nvPr/>
              </p:nvSpPr>
              <p:spPr bwMode="auto">
                <a:xfrm>
                  <a:off x="2936415" y="1478966"/>
                  <a:ext cx="3749354" cy="3749354"/>
                </a:xfrm>
                <a:custGeom>
                  <a:avLst/>
                  <a:gdLst>
                    <a:gd name="T0" fmla="*/ 1864 w 3728"/>
                    <a:gd name="T1" fmla="*/ 0 h 3728"/>
                    <a:gd name="T2" fmla="*/ 0 w 3728"/>
                    <a:gd name="T3" fmla="*/ 1864 h 3728"/>
                    <a:gd name="T4" fmla="*/ 1864 w 3728"/>
                    <a:gd name="T5" fmla="*/ 3728 h 3728"/>
                    <a:gd name="T6" fmla="*/ 3728 w 3728"/>
                    <a:gd name="T7" fmla="*/ 1864 h 3728"/>
                    <a:gd name="T8" fmla="*/ 1864 w 3728"/>
                    <a:gd name="T9" fmla="*/ 0 h 3728"/>
                    <a:gd name="T10" fmla="*/ 1864 w 3728"/>
                    <a:gd name="T11" fmla="*/ 3236 h 3728"/>
                    <a:gd name="T12" fmla="*/ 492 w 3728"/>
                    <a:gd name="T13" fmla="*/ 1864 h 3728"/>
                    <a:gd name="T14" fmla="*/ 1864 w 3728"/>
                    <a:gd name="T15" fmla="*/ 492 h 3728"/>
                    <a:gd name="T16" fmla="*/ 3236 w 3728"/>
                    <a:gd name="T17" fmla="*/ 1864 h 3728"/>
                    <a:gd name="T18" fmla="*/ 1864 w 3728"/>
                    <a:gd name="T19" fmla="*/ 3236 h 3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28" h="3728">
                      <a:moveTo>
                        <a:pt x="1864" y="0"/>
                      </a:moveTo>
                      <a:cubicBezTo>
                        <a:pt x="835" y="0"/>
                        <a:pt x="0" y="835"/>
                        <a:pt x="0" y="1864"/>
                      </a:cubicBezTo>
                      <a:cubicBezTo>
                        <a:pt x="0" y="2893"/>
                        <a:pt x="835" y="3728"/>
                        <a:pt x="1864" y="3728"/>
                      </a:cubicBezTo>
                      <a:cubicBezTo>
                        <a:pt x="2893" y="3728"/>
                        <a:pt x="3728" y="2893"/>
                        <a:pt x="3728" y="1864"/>
                      </a:cubicBezTo>
                      <a:cubicBezTo>
                        <a:pt x="3728" y="835"/>
                        <a:pt x="2893" y="0"/>
                        <a:pt x="1864" y="0"/>
                      </a:cubicBezTo>
                      <a:close/>
                      <a:moveTo>
                        <a:pt x="1864" y="3236"/>
                      </a:moveTo>
                      <a:cubicBezTo>
                        <a:pt x="1106" y="3236"/>
                        <a:pt x="492" y="2622"/>
                        <a:pt x="492" y="1864"/>
                      </a:cubicBezTo>
                      <a:cubicBezTo>
                        <a:pt x="492" y="1106"/>
                        <a:pt x="1106" y="492"/>
                        <a:pt x="1864" y="492"/>
                      </a:cubicBezTo>
                      <a:cubicBezTo>
                        <a:pt x="2622" y="492"/>
                        <a:pt x="3236" y="1106"/>
                        <a:pt x="3236" y="1864"/>
                      </a:cubicBezTo>
                      <a:cubicBezTo>
                        <a:pt x="3236" y="2622"/>
                        <a:pt x="2622" y="3236"/>
                        <a:pt x="1864" y="32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808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06" y="3360252"/>
            <a:ext cx="2117798" cy="1472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el 18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7.5 </a:t>
            </a:r>
            <a:r>
              <a:rPr lang="en-US" dirty="0" smtClean="0">
                <a:latin typeface="Arial Narrow" panose="020B0606020202030204" pitchFamily="34" charset="0"/>
              </a:rPr>
              <a:t>D</a:t>
            </a:r>
            <a:r>
              <a:rPr lang="sr-Latn-RS" dirty="0" smtClean="0">
                <a:latin typeface="Arial Narrow" panose="020B0606020202030204" pitchFamily="34" charset="0"/>
              </a:rPr>
              <a:t>okumentovane informacije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67" y="3473484"/>
            <a:ext cx="2420645" cy="1355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78" y="3473484"/>
            <a:ext cx="2362066" cy="1327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49" y="149844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290" y="148395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497" y="1483949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6131" y="3525950"/>
            <a:ext cx="2749385" cy="1274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0006" y="1620463"/>
            <a:ext cx="2143125" cy="2143125"/>
          </a:xfrm>
          <a:prstGeom prst="rect">
            <a:avLst/>
          </a:prstGeom>
        </p:spPr>
      </p:pic>
      <p:pic>
        <p:nvPicPr>
          <p:cNvPr id="14" name="Picture 13" descr="Places-folder-blue-ico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2672" y="5645426"/>
            <a:ext cx="1089893" cy="10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7.5 </a:t>
            </a:r>
            <a:r>
              <a:rPr lang="en-US" dirty="0" err="1" smtClean="0">
                <a:latin typeface="Arial Narrow" panose="020B0606020202030204" pitchFamily="34" charset="0"/>
              </a:rPr>
              <a:t>Dokumentovane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informacije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dirty="0" smtClean="0">
                <a:latin typeface="Arial Narrow" panose="020B0606020202030204" pitchFamily="34" charset="0"/>
              </a:rPr>
              <a:t>7.5.1 Op</a:t>
            </a:r>
            <a:r>
              <a:rPr lang="sr-Latn-RS" dirty="0" smtClean="0">
                <a:latin typeface="Arial Narrow" panose="020B0606020202030204" pitchFamily="34" charset="0"/>
              </a:rPr>
              <a:t>šte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58" y="1480010"/>
            <a:ext cx="10607061" cy="437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Sistem menadžmenta kvalitetom organizacije mora da obuhvata:</a:t>
            </a:r>
            <a:endParaRPr lang="sr-Latn-RS" sz="2533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endParaRPr lang="vi-VN" sz="2533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  <a:p>
            <a:pPr marL="514350" indent="-514350" algn="just">
              <a:buAutoNum type="alphaLcParenR"/>
            </a:pPr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Dokumentovane informacije koje se zahtevaju ovim međunarodnim standardom;</a:t>
            </a:r>
          </a:p>
          <a:p>
            <a:pPr marL="514350" indent="-514350" algn="just">
              <a:buAutoNum type="alphaLcParenR"/>
            </a:pPr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Dokumentovne informacije koje je organizacija utvrdila kao neophodne za efektivnost sistema menadžmenta kvalitetom</a:t>
            </a:r>
          </a:p>
          <a:p>
            <a:pPr algn="just"/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Napomena: Obim dokumentovanih informacija za sistem menadžmenta kvalitetom može da se razlikuje od: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Veličine organizacije, vrsta njenih aktivnosti, procesa, proizvoda i usluga;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Složenosti procesa i njihovih međusobnih delovanja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Kompetentnosti osoba</a:t>
            </a:r>
            <a:endParaRPr lang="vi-VN" sz="2533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endParaRPr lang="sr-Latn-RS" sz="2533" dirty="0">
              <a:solidFill>
                <a:srgbClr val="465A66"/>
              </a:solidFill>
              <a:latin typeface="Arial Narrow" pitchFamily="34" charset="0"/>
            </a:endParaRPr>
          </a:p>
        </p:txBody>
      </p:sp>
      <p:pic>
        <p:nvPicPr>
          <p:cNvPr id="7" name="Picture 6" descr="Places-folder-blue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672" y="5645426"/>
            <a:ext cx="1089893" cy="10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7.5 </a:t>
            </a:r>
            <a:r>
              <a:rPr lang="en-US" dirty="0" err="1" smtClean="0">
                <a:latin typeface="Arial Narrow" panose="020B0606020202030204" pitchFamily="34" charset="0"/>
              </a:rPr>
              <a:t>Dokumentovane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informacije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dirty="0" smtClean="0">
                <a:latin typeface="Arial Narrow" panose="020B0606020202030204" pitchFamily="34" charset="0"/>
              </a:rPr>
              <a:t>7.5.</a:t>
            </a:r>
            <a:r>
              <a:rPr lang="sr-Latn-RS" dirty="0" smtClean="0">
                <a:latin typeface="Arial Narrow" panose="020B0606020202030204" pitchFamily="34" charset="0"/>
              </a:rPr>
              <a:t>2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sr-Latn-RS" dirty="0" smtClean="0">
                <a:latin typeface="Arial Narrow" panose="020B0606020202030204" pitchFamily="34" charset="0"/>
              </a:rPr>
              <a:t>Kreiranje i ažuriranje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58" y="1480010"/>
            <a:ext cx="10607061" cy="28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Kada kreira i ažurira dokumentovane informacije, organizacija mora da obezbedi sledeće (odgovarajuće):</a:t>
            </a:r>
          </a:p>
          <a:p>
            <a:pPr marL="514350" indent="-514350" algn="just">
              <a:buAutoNum type="alphaLcParenR"/>
            </a:pPr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Identifikaciju i opis (npr. naslov, datum, autor, ili referentni broj);</a:t>
            </a:r>
          </a:p>
          <a:p>
            <a:pPr marL="514350" indent="-514350" algn="just">
              <a:buAutoNum type="alphaLcParenR"/>
            </a:pPr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Format (npr. jezik, verzija softvera, grafički prikaz) i medijum (npr. papirni, elektronski);</a:t>
            </a:r>
          </a:p>
          <a:p>
            <a:pPr marL="514350" indent="-514350" algn="just">
              <a:buAutoNum type="alphaLcParenR"/>
            </a:pPr>
            <a:r>
              <a:rPr lang="sr-Latn-RS" sz="2533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Preispitivanje i odobravanje pogodnosti i adekcatnosti </a:t>
            </a:r>
            <a:endParaRPr lang="sr-Latn-RS" sz="2533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endParaRPr lang="sr-Latn-RS" sz="2533" dirty="0">
              <a:solidFill>
                <a:srgbClr val="465A66"/>
              </a:solidFill>
              <a:latin typeface="Arial Narrow" pitchFamily="34" charset="0"/>
            </a:endParaRPr>
          </a:p>
        </p:txBody>
      </p:sp>
      <p:pic>
        <p:nvPicPr>
          <p:cNvPr id="7" name="Picture 6" descr="Places-folder-blue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672" y="5645426"/>
            <a:ext cx="1089893" cy="10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7.5 </a:t>
            </a:r>
            <a:r>
              <a:rPr lang="en-US" dirty="0" err="1" smtClean="0">
                <a:latin typeface="Arial Narrow" panose="020B0606020202030204" pitchFamily="34" charset="0"/>
              </a:rPr>
              <a:t>Dokumentovane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informacije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dirty="0" smtClean="0">
                <a:latin typeface="Arial Narrow" panose="020B0606020202030204" pitchFamily="34" charset="0"/>
              </a:rPr>
              <a:t>7.5.</a:t>
            </a:r>
            <a:r>
              <a:rPr lang="sr-Latn-RS" dirty="0" smtClean="0">
                <a:latin typeface="Arial Narrow" panose="020B0606020202030204" pitchFamily="34" charset="0"/>
              </a:rPr>
              <a:t>3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sr-Latn-RS" dirty="0" smtClean="0">
                <a:latin typeface="Arial Narrow" panose="020B0606020202030204" pitchFamily="34" charset="0"/>
              </a:rPr>
              <a:t>Upravljanje dokumentovanim informacijama</a:t>
            </a:r>
            <a:br>
              <a:rPr lang="sr-Latn-RS" dirty="0" smtClean="0">
                <a:latin typeface="Arial Narrow" panose="020B0606020202030204" pitchFamily="34" charset="0"/>
              </a:rPr>
            </a:br>
            <a:r>
              <a:rPr lang="sr-Latn-RS" dirty="0" smtClean="0">
                <a:latin typeface="Arial Narrow" panose="020B0606020202030204" pitchFamily="34" charset="0"/>
              </a:rPr>
              <a:t>7.5.3.1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83391"/>
            <a:ext cx="10838970" cy="28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4" indent="-457154" algn="just"/>
            <a:r>
              <a:rPr lang="sr-Latn-RS" sz="2533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	Dokumentovanim informacijama, koje se zahtevaju sistemom menadžmenta kvalitetom i ovim međunarodnim standardom, mora da se upravlja da bi se obezbedilo da su:</a:t>
            </a:r>
          </a:p>
          <a:p>
            <a:pPr marL="457154" indent="-457154" algn="just"/>
            <a:endParaRPr lang="sr-Latn-RS" sz="2533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  <a:p>
            <a:pPr marL="1676232" lvl="2" indent="-457154" algn="just">
              <a:buFont typeface="+mj-lt"/>
              <a:buAutoNum type="alphaLcPeriod"/>
            </a:pPr>
            <a:r>
              <a:rPr lang="sr-Latn-RS" sz="2533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dostupne i prikladne za upotrebu, gde i kada je to potrebno;</a:t>
            </a:r>
          </a:p>
          <a:p>
            <a:pPr marL="1676232" lvl="2" indent="-457154" algn="just">
              <a:buFont typeface="+mj-lt"/>
              <a:buAutoNum type="alphaLcPeriod"/>
            </a:pPr>
            <a:r>
              <a:rPr lang="sr-Latn-RS" sz="2533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adekvatno zaštićene (na primer, od gubitka poverljivosti, neodgovarajuće upotrebe, ili gubitka u celovitosti).</a:t>
            </a:r>
          </a:p>
          <a:p>
            <a:pPr algn="just"/>
            <a:endParaRPr lang="sr-Latn-RS" sz="2533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Places-folder-blue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672" y="5645426"/>
            <a:ext cx="1089893" cy="10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7.5 </a:t>
            </a:r>
            <a:r>
              <a:rPr lang="en-US" dirty="0" err="1" smtClean="0">
                <a:latin typeface="Arial Narrow" panose="020B0606020202030204" pitchFamily="34" charset="0"/>
              </a:rPr>
              <a:t>Dokumentovane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informacije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dirty="0" smtClean="0">
                <a:latin typeface="Arial Narrow" panose="020B0606020202030204" pitchFamily="34" charset="0"/>
              </a:rPr>
              <a:t>7.5.</a:t>
            </a:r>
            <a:r>
              <a:rPr lang="sr-Latn-RS" dirty="0" smtClean="0">
                <a:latin typeface="Arial Narrow" panose="020B0606020202030204" pitchFamily="34" charset="0"/>
              </a:rPr>
              <a:t>3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sr-Latn-RS" dirty="0" smtClean="0">
                <a:latin typeface="Arial Narrow" panose="020B0606020202030204" pitchFamily="34" charset="0"/>
              </a:rPr>
              <a:t>Upravljanje dokumentovanim informacijama</a:t>
            </a:r>
            <a:br>
              <a:rPr lang="sr-Latn-RS" dirty="0" smtClean="0">
                <a:latin typeface="Arial Narrow" panose="020B0606020202030204" pitchFamily="34" charset="0"/>
              </a:rPr>
            </a:br>
            <a:r>
              <a:rPr lang="sr-Latn-RS" dirty="0" smtClean="0">
                <a:latin typeface="Arial Narrow" panose="020B0606020202030204" pitchFamily="34" charset="0"/>
              </a:rPr>
              <a:t>7.5.3.2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6" name="Picture 5" descr="Places-folder-blue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672" y="5645426"/>
            <a:ext cx="1089893" cy="1089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039" y="1909033"/>
            <a:ext cx="11597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9049"/>
            <a:r>
              <a:rPr lang="sr-Latn-RS" sz="20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Da </a:t>
            </a:r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bi upravljala dokumentovanim informacijama, organizacija mora da se bavi sledećim aktivnostima </a:t>
            </a:r>
            <a:r>
              <a:rPr lang="sr-Latn-RS" sz="2000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kako </a:t>
            </a:r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je primenjljivo:</a:t>
            </a:r>
          </a:p>
          <a:p>
            <a:pPr marL="1676232" lvl="2" indent="-457154">
              <a:buFont typeface="+mj-lt"/>
              <a:buAutoNum type="alphaLcPeriod"/>
            </a:pPr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distribucijom, pristupom, pretraživanjem i korišćenjem;</a:t>
            </a:r>
          </a:p>
          <a:p>
            <a:pPr marL="1676232" lvl="2" indent="-457154">
              <a:buFont typeface="+mj-lt"/>
              <a:buAutoNum type="alphaLcPeriod"/>
            </a:pPr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skladištenjem i očuvanjem, uključujući očuvanje čitljivosti;</a:t>
            </a:r>
          </a:p>
          <a:p>
            <a:pPr marL="1676232" lvl="2" indent="-457154">
              <a:buFont typeface="+mj-lt"/>
              <a:buAutoNum type="alphaLcPeriod"/>
            </a:pPr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upravljanje izmenama (na primer, upravljanje verzijama);</a:t>
            </a:r>
          </a:p>
          <a:p>
            <a:pPr marL="1676232" lvl="2" indent="-457154">
              <a:buFont typeface="+mj-lt"/>
              <a:buAutoNum type="alphaLcPeriod"/>
            </a:pPr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čuvanjem i odlaganjem.</a:t>
            </a:r>
          </a:p>
          <a:p>
            <a:pPr lvl="2"/>
            <a:endParaRPr lang="sr-Latn-RS" sz="2000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  <a:p>
            <a:pPr marL="457154" indent="-457154"/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Dokumentovanje informacija eksternog porekla za koje organizacija utvrđuje da su neophodne za planiranje i </a:t>
            </a:r>
          </a:p>
          <a:p>
            <a:pPr marL="457154" indent="-457154"/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funkcionisanje sistema menadžmenta kvalitetom, moraju da se identifikuju na odgovarajući način i njima mora da se </a:t>
            </a:r>
          </a:p>
          <a:p>
            <a:pPr marL="457154" indent="-457154"/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upravlja.</a:t>
            </a:r>
          </a:p>
          <a:p>
            <a:pPr marL="457154" indent="-457154"/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Dokumentovane informacije koje se čuvaju kao dokaz o usaglašenosti moraju da budu zaštićene od</a:t>
            </a:r>
          </a:p>
          <a:p>
            <a:pPr marL="457154" indent="-457154"/>
            <a:r>
              <a:rPr lang="sr-Latn-R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nenamernih prepravki</a:t>
            </a:r>
            <a:r>
              <a:rPr lang="sr-Latn-RS" sz="2000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.</a:t>
            </a:r>
          </a:p>
          <a:p>
            <a:pPr marL="457154" indent="-457154"/>
            <a:endParaRPr lang="sr-Latn-RS" sz="2000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  <a:p>
            <a:pPr marL="457154" indent="-457154"/>
            <a:r>
              <a:rPr lang="sr-Latn-RS" sz="2000" i="1" dirty="0">
                <a:solidFill>
                  <a:srgbClr val="FF0000"/>
                </a:solidFill>
                <a:latin typeface="Arial Narrow" pitchFamily="34" charset="0"/>
              </a:rPr>
              <a:t>NAPOMENA</a:t>
            </a:r>
            <a:r>
              <a:rPr lang="sr-Latn-RS" sz="2000" i="1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: Pristup može da podrazumeva odluku koja se odnosi na dozvolu da se dokumentovane</a:t>
            </a:r>
          </a:p>
          <a:p>
            <a:pPr marL="457154" indent="-457154"/>
            <a:r>
              <a:rPr lang="sr-Latn-RS" sz="2000" i="1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informacije samo gledaju, ili na dozvolu i ovlašćenja da se dokumentovane informacije gledaju i menjaju</a:t>
            </a:r>
            <a:r>
              <a:rPr lang="sr-Latn-RS" sz="2000" i="1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.</a:t>
            </a:r>
            <a:endParaRPr lang="sr-Latn-RS" sz="2000" i="1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ontstaybroken.com/wp-content/uploads/2015/07/Girl-Homework-75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5813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7339" y="154546"/>
            <a:ext cx="4246561" cy="13265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</a:rPr>
              <a:t>DOMAĆI!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ontstaybroken.com/wp-content/uploads/2015/07/Girl-Homework-75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5813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7339" y="154546"/>
            <a:ext cx="4246561" cy="13265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</a:rPr>
              <a:t>DOMAĆI?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lang="en-US" noProof="1" smtClean="0"/>
              <a:t>7 </a:t>
            </a:r>
            <a:r>
              <a:rPr lang="en-US" noProof="1"/>
              <a:t>- </a:t>
            </a:r>
            <a:r>
              <a:rPr lang="sr-Latn-RS" noProof="1" smtClean="0"/>
              <a:t>Podrška</a:t>
            </a:r>
            <a:endParaRPr lang="en-US" noProof="1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sr-Latn-RS" dirty="0" smtClean="0"/>
              <a:t>Zahtevi</a:t>
            </a:r>
            <a:endParaRPr lang="en-US" dirty="0"/>
          </a:p>
        </p:txBody>
      </p:sp>
      <p:grpSp>
        <p:nvGrpSpPr>
          <p:cNvPr id="10" name="Gruppieren 40"/>
          <p:cNvGrpSpPr/>
          <p:nvPr/>
        </p:nvGrpSpPr>
        <p:grpSpPr bwMode="gray">
          <a:xfrm>
            <a:off x="887779" y="1495425"/>
            <a:ext cx="10452954" cy="4322763"/>
            <a:chOff x="589280" y="2453640"/>
            <a:chExt cx="6869028" cy="2705100"/>
          </a:xfrm>
        </p:grpSpPr>
        <p:sp>
          <p:nvSpPr>
            <p:cNvPr id="11" name="Richtungspfeil 10"/>
            <p:cNvSpPr/>
            <p:nvPr/>
          </p:nvSpPr>
          <p:spPr bwMode="gray">
            <a:xfrm>
              <a:off x="589280" y="2453640"/>
              <a:ext cx="1367790" cy="2705100"/>
            </a:xfrm>
            <a:prstGeom prst="homePlate">
              <a:avLst>
                <a:gd name="adj" fmla="val 28726"/>
              </a:avLst>
            </a:prstGeom>
            <a:solidFill>
              <a:schemeClr val="bg1">
                <a:lumMod val="85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vert="vert270" lIns="0" tIns="0" rIns="108000" bIns="0" anchor="ctr" anchorCtr="1"/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en-US" sz="2400" dirty="0" smtClean="0">
                  <a:latin typeface="Bebas Neue" panose="020B0506020202020201" pitchFamily="34" charset="0"/>
                </a:rPr>
                <a:t>7.1 </a:t>
              </a:r>
              <a:r>
                <a:rPr lang="sr-Latn-RS" sz="2400" dirty="0" smtClean="0">
                  <a:latin typeface="Bebas Neue" panose="020B0506020202020201" pitchFamily="34" charset="0"/>
                </a:rPr>
                <a:t>RESURSI</a:t>
              </a:r>
              <a:endParaRPr lang="en-US" sz="2400" dirty="0">
                <a:latin typeface="Bebas Neue" panose="020B0506020202020201" pitchFamily="34" charset="0"/>
              </a:endParaRPr>
            </a:p>
          </p:txBody>
        </p:sp>
        <p:sp>
          <p:nvSpPr>
            <p:cNvPr id="12" name="Eingekerbter Richtungspfeil 11"/>
            <p:cNvSpPr/>
            <p:nvPr/>
          </p:nvSpPr>
          <p:spPr bwMode="gray">
            <a:xfrm>
              <a:off x="1988819" y="3409372"/>
              <a:ext cx="4370229" cy="807720"/>
            </a:xfrm>
            <a:prstGeom prst="chevron">
              <a:avLst>
                <a:gd name="adj" fmla="val 1256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indent="-381000" algn="ctr">
                <a:lnSpc>
                  <a:spcPct val="80000"/>
                </a:lnSpc>
                <a:spcAft>
                  <a:spcPts val="600"/>
                </a:spcAft>
                <a:buClr>
                  <a:srgbClr val="969696"/>
                </a:buClr>
                <a:defRPr/>
              </a:pPr>
              <a:r>
                <a:rPr lang="en-US" sz="2400" dirty="0">
                  <a:solidFill>
                    <a:srgbClr val="FFFFFF"/>
                  </a:solidFill>
                  <a:latin typeface="Bebas Neue" panose="020B0506020202020201" pitchFamily="34" charset="0"/>
                </a:rPr>
                <a:t>7.3 </a:t>
              </a:r>
              <a:r>
                <a:rPr lang="sr-Latn-RS" sz="2400" dirty="0" smtClean="0">
                  <a:solidFill>
                    <a:srgbClr val="FFFFFF"/>
                  </a:solidFill>
                  <a:latin typeface="Bebas Neue" panose="020B0506020202020201" pitchFamily="34" charset="0"/>
                </a:rPr>
                <a:t>SVEST</a:t>
              </a:r>
              <a:endParaRPr lang="en-US" sz="2400" dirty="0">
                <a:solidFill>
                  <a:srgbClr val="FFFFFF"/>
                </a:solidFill>
                <a:latin typeface="Bebas Neue" panose="020B0506020202020201" pitchFamily="34" charset="0"/>
              </a:endParaRPr>
            </a:p>
          </p:txBody>
        </p:sp>
        <p:sp>
          <p:nvSpPr>
            <p:cNvPr id="13" name="Parallelogramm 12"/>
            <p:cNvSpPr/>
            <p:nvPr/>
          </p:nvSpPr>
          <p:spPr bwMode="gray">
            <a:xfrm>
              <a:off x="1714500" y="4351020"/>
              <a:ext cx="4488180" cy="807720"/>
            </a:xfrm>
            <a:prstGeom prst="parallelogram">
              <a:avLst>
                <a:gd name="adj" fmla="val 273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indent="-381000" algn="ctr">
                <a:lnSpc>
                  <a:spcPct val="80000"/>
                </a:lnSpc>
                <a:spcAft>
                  <a:spcPts val="600"/>
                </a:spcAft>
                <a:buClr>
                  <a:srgbClr val="969696"/>
                </a:buClr>
                <a:defRPr/>
              </a:pPr>
              <a:r>
                <a:rPr lang="en-US" sz="2400" dirty="0" smtClean="0">
                  <a:solidFill>
                    <a:srgbClr val="FFFFFF"/>
                  </a:solidFill>
                  <a:latin typeface="Bebas Neue" panose="020B0506020202020201" pitchFamily="34" charset="0"/>
                </a:rPr>
                <a:t>7.4 </a:t>
              </a:r>
              <a:r>
                <a:rPr lang="sr-Latn-RS" sz="2400" dirty="0" smtClean="0">
                  <a:solidFill>
                    <a:schemeClr val="bg2"/>
                  </a:solidFill>
                  <a:latin typeface="Bebas Neue" panose="020B0506020202020201" pitchFamily="34" charset="0"/>
                </a:rPr>
                <a:t>KOMUNIKACIJA</a:t>
              </a:r>
              <a:endParaRPr lang="en-US" sz="2400" dirty="0">
                <a:solidFill>
                  <a:schemeClr val="bg2"/>
                </a:solidFill>
                <a:latin typeface="Bebas Neue" panose="020B0506020202020201" pitchFamily="34" charset="0"/>
              </a:endParaRPr>
            </a:p>
          </p:txBody>
        </p:sp>
        <p:sp>
          <p:nvSpPr>
            <p:cNvPr id="14" name="Parallelogramm 13"/>
            <p:cNvSpPr/>
            <p:nvPr/>
          </p:nvSpPr>
          <p:spPr bwMode="gray">
            <a:xfrm rot="10800000" flipV="1">
              <a:off x="1714500" y="2453640"/>
              <a:ext cx="4488180" cy="807720"/>
            </a:xfrm>
            <a:prstGeom prst="parallelogram">
              <a:avLst>
                <a:gd name="adj" fmla="val 2748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indent="-381000" algn="ctr">
                <a:lnSpc>
                  <a:spcPct val="80000"/>
                </a:lnSpc>
                <a:spcAft>
                  <a:spcPts val="600"/>
                </a:spcAft>
                <a:buClr>
                  <a:srgbClr val="969696"/>
                </a:buClr>
                <a:defRPr/>
              </a:pPr>
              <a:r>
                <a:rPr lang="en-US" sz="2400" dirty="0" smtClean="0">
                  <a:solidFill>
                    <a:srgbClr val="FFFFFF"/>
                  </a:solidFill>
                  <a:latin typeface="Bebas Neue" panose="020B0506020202020201" pitchFamily="34" charset="0"/>
                </a:rPr>
                <a:t>7.2 </a:t>
              </a:r>
              <a:r>
                <a:rPr lang="sr-Latn-RS" sz="2400" dirty="0" smtClean="0">
                  <a:solidFill>
                    <a:schemeClr val="bg2"/>
                  </a:solidFill>
                  <a:latin typeface="Bebas Neue" panose="020B0506020202020201" pitchFamily="34" charset="0"/>
                </a:rPr>
                <a:t>KOMPETENTNOST</a:t>
              </a:r>
              <a:endParaRPr lang="en-US" sz="2400" dirty="0">
                <a:solidFill>
                  <a:schemeClr val="bg2"/>
                </a:solidFill>
                <a:latin typeface="Bebas Neue" panose="020B0506020202020201" pitchFamily="34" charset="0"/>
              </a:endParaRPr>
            </a:p>
          </p:txBody>
        </p:sp>
        <p:sp>
          <p:nvSpPr>
            <p:cNvPr id="15" name="Eingekerbter Richtungspfeil 14"/>
            <p:cNvSpPr/>
            <p:nvPr/>
          </p:nvSpPr>
          <p:spPr bwMode="gray">
            <a:xfrm>
              <a:off x="6090518" y="2453640"/>
              <a:ext cx="1367790" cy="2705100"/>
            </a:xfrm>
            <a:prstGeom prst="chevron">
              <a:avLst>
                <a:gd name="adj" fmla="val 30037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vert="vert270" lIns="252000" tIns="0" rIns="0" bIns="72000" anchor="t" anchorCtr="1"/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7.5 </a:t>
              </a:r>
              <a:r>
                <a:rPr lang="sr-Latn-RS" sz="2400" dirty="0" smtClean="0">
                  <a:solidFill>
                    <a:schemeClr val="bg2"/>
                  </a:solidFill>
                  <a:latin typeface="Bebas Neue" panose="020B0506020202020201" pitchFamily="34" charset="0"/>
                </a:rPr>
                <a:t>DOKUMENTOVANE INFORMACIJE</a:t>
              </a:r>
              <a:endParaRPr lang="en-US" sz="2400" dirty="0">
                <a:solidFill>
                  <a:schemeClr val="bg2"/>
                </a:solidFill>
                <a:latin typeface="Bebas Neue" panose="020B0506020202020201" pitchFamily="34" charset="0"/>
              </a:endParaRPr>
            </a:p>
            <a:p>
              <a:pPr>
                <a:lnSpc>
                  <a:spcPct val="80000"/>
                </a:lnSpc>
                <a:spcAft>
                  <a:spcPts val="600"/>
                </a:spcAft>
              </a:pPr>
              <a:endParaRPr lang="en-US" sz="2400" dirty="0">
                <a:solidFill>
                  <a:schemeClr val="bg1"/>
                </a:solidFill>
                <a:latin typeface="Bebas Neue" panose="020B0506020202020201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5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7.3</a:t>
            </a:r>
            <a:r>
              <a:rPr lang="sr-Latn-RS" dirty="0" smtClean="0">
                <a:latin typeface="Arial Narrow" panose="020B0606020202030204" pitchFamily="34" charset="0"/>
              </a:rPr>
              <a:t> Svest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83" y="4208194"/>
            <a:ext cx="2649806" cy="2649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9465" y="1237221"/>
            <a:ext cx="10537000" cy="345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Organizacija mora da obezbeđuje da osobe, koje obavljaju posao kojim organizacija upravlja, imaju svest o:</a:t>
            </a:r>
          </a:p>
          <a:p>
            <a:pPr algn="just"/>
            <a:endParaRPr lang="sr-Latn-RS" sz="2400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  <a:p>
            <a:pPr marL="457154" indent="-457154" algn="just">
              <a:buFont typeface="+mj-lt"/>
              <a:buAutoNum type="alphaLcPeriod"/>
            </a:pPr>
            <a:r>
              <a:rPr lang="sr-Latn-RS" sz="2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politici kvaliteta;</a:t>
            </a:r>
          </a:p>
          <a:p>
            <a:pPr marL="457154" indent="-457154" algn="just">
              <a:buFont typeface="+mj-lt"/>
              <a:buAutoNum type="alphaLcPeriod"/>
            </a:pPr>
            <a:r>
              <a:rPr lang="sr-Latn-RS" sz="2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relevantnim ciljevima kvaliteta;</a:t>
            </a:r>
          </a:p>
          <a:p>
            <a:pPr marL="457154" indent="-457154" algn="just">
              <a:buFont typeface="+mj-lt"/>
              <a:buAutoNum type="alphaLcPeriod"/>
            </a:pPr>
            <a:r>
              <a:rPr lang="sr-Latn-RS" sz="2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svom doprinosu efektivnosti sistema menadžmenta kvalitetom, uključujuci koristi od poboljšanih performansi;</a:t>
            </a:r>
          </a:p>
          <a:p>
            <a:pPr marL="457154" indent="-457154" algn="just">
              <a:buFont typeface="+mj-lt"/>
              <a:buAutoNum type="alphaLcPeriod"/>
            </a:pPr>
            <a:r>
              <a:rPr lang="sr-Latn-RS" sz="2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posledicama neusaglašenosti sa zahtevima sistema menadžmenta kvalitetom.</a:t>
            </a:r>
          </a:p>
          <a:p>
            <a:pPr algn="just"/>
            <a:endParaRPr lang="sr-Latn-RS" sz="2666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7.3</a:t>
            </a:r>
            <a:r>
              <a:rPr lang="sr-Latn-RS" dirty="0" smtClean="0">
                <a:latin typeface="Arial Narrow" panose="020B0606020202030204" pitchFamily="34" charset="0"/>
              </a:rPr>
              <a:t> Komunikacija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039" y="1203726"/>
            <a:ext cx="10522988" cy="4030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66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Organizacija mora da utvrđuje interna i eksterna komuniciranja koja su relevantna za sisteme menadžmenta kvalitetom, uključujući:</a:t>
            </a:r>
          </a:p>
          <a:p>
            <a:endParaRPr lang="sr-Latn-RS" sz="2666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  <a:p>
            <a:pPr marL="457154" indent="-457154">
              <a:buFont typeface="+mj-lt"/>
              <a:buAutoNum type="alphaLcPeriod"/>
            </a:pPr>
            <a:r>
              <a:rPr lang="sr-Latn-RS" sz="2666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o čemu će se komunicirati;</a:t>
            </a:r>
          </a:p>
          <a:p>
            <a:pPr marL="457154" indent="-457154">
              <a:buFont typeface="+mj-lt"/>
              <a:buAutoNum type="alphaLcPeriod"/>
            </a:pPr>
            <a:r>
              <a:rPr lang="sr-Latn-RS" sz="2666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kada će se komunicirati;</a:t>
            </a:r>
          </a:p>
          <a:p>
            <a:pPr marL="457154" indent="-457154">
              <a:buFont typeface="+mj-lt"/>
              <a:buAutoNum type="alphaLcPeriod"/>
            </a:pPr>
            <a:r>
              <a:rPr lang="sr-Latn-RS" sz="2666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sa kim će se komunicirati;</a:t>
            </a:r>
          </a:p>
          <a:p>
            <a:pPr marL="457154" indent="-457154">
              <a:buFont typeface="+mj-lt"/>
              <a:buAutoNum type="alphaLcPeriod"/>
            </a:pPr>
            <a:r>
              <a:rPr lang="sr-Latn-RS" sz="2666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kako će se komunicirati;</a:t>
            </a:r>
          </a:p>
          <a:p>
            <a:pPr marL="457154" indent="-457154">
              <a:buFont typeface="+mj-lt"/>
              <a:buAutoNum type="alphaLcPeriod"/>
            </a:pPr>
            <a:r>
              <a:rPr lang="sr-Latn-RS" sz="2666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ko će komunicirati.</a:t>
            </a:r>
          </a:p>
          <a:p>
            <a:pPr marL="457154" indent="-457154"/>
            <a:endParaRPr lang="sr-Latn-RS" sz="2133" dirty="0">
              <a:solidFill>
                <a:srgbClr val="465A66"/>
              </a:solidFill>
              <a:latin typeface="Arial Narrow" pitchFamily="34" charset="0"/>
            </a:endParaRPr>
          </a:p>
          <a:p>
            <a:pPr marL="457154" indent="-457154"/>
            <a:endParaRPr lang="sr-Latn-RS" sz="2133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12" y="2702521"/>
            <a:ext cx="7611693" cy="3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7.4 </a:t>
            </a:r>
            <a:r>
              <a:rPr lang="sr-Latn-RS" dirty="0" smtClean="0">
                <a:latin typeface="Arial Narrow" panose="020B0606020202030204" pitchFamily="34" charset="0"/>
              </a:rPr>
              <a:t>Komunikacija 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71500" y="4555507"/>
            <a:ext cx="11188699" cy="1265679"/>
            <a:chOff x="516252" y="4537520"/>
            <a:chExt cx="11244500" cy="1265679"/>
          </a:xfrm>
        </p:grpSpPr>
        <p:sp>
          <p:nvSpPr>
            <p:cNvPr id="17" name="Rechteck 16"/>
            <p:cNvSpPr/>
            <p:nvPr/>
          </p:nvSpPr>
          <p:spPr>
            <a:xfrm>
              <a:off x="5041337" y="4537520"/>
              <a:ext cx="2106720" cy="12656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2000" bIns="108000" rtlCol="0" anchor="t" anchorCtr="0"/>
            <a:lstStyle/>
            <a:p>
              <a:pPr>
                <a:spcAft>
                  <a:spcPts val="800"/>
                </a:spcAft>
              </a:pPr>
              <a:r>
                <a:rPr lang="sr-Latn-R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Efektna komunikacija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. 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9542669" y="4537520"/>
              <a:ext cx="2218083" cy="1265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2000" bIns="108000" rtlCol="0" anchor="t" anchorCtr="0"/>
            <a:lstStyle/>
            <a:p>
              <a:pPr>
                <a:spcAft>
                  <a:spcPts val="800"/>
                </a:spcAft>
              </a:pPr>
              <a:r>
                <a:rPr lang="sr-Latn-R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Mehanizmi za komunikaciju.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292004" y="4537520"/>
              <a:ext cx="2106720" cy="1265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2000" bIns="108000" rtlCol="0" anchor="t" anchorCtr="0"/>
            <a:lstStyle/>
            <a:p>
              <a:pPr>
                <a:spcAft>
                  <a:spcPts val="800"/>
                </a:spcAft>
              </a:pP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Komunikacija je </a:t>
              </a:r>
              <a:r>
                <a:rPr lang="sr-Latn-R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dvosmerni proces</a:t>
              </a: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. Osoba A i osoba B.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516252" y="4537521"/>
              <a:ext cx="2106720" cy="1265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2000" bIns="108000" rtlCol="0" anchor="t" anchorCtr="0"/>
            <a:lstStyle/>
            <a:p>
              <a:pPr>
                <a:spcAft>
                  <a:spcPts val="800"/>
                </a:spcAft>
              </a:pP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I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SO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9001:2015 </a:t>
              </a: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donosi jasne zahteve u pogledu </a:t>
              </a:r>
              <a:r>
                <a:rPr lang="sr-Latn-R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interne i eksterne </a:t>
              </a: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komunikacije.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790670" y="4537520"/>
              <a:ext cx="2106720" cy="1265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2000" bIns="108000" rtlCol="0" anchor="t" anchorCtr="0"/>
            <a:lstStyle/>
            <a:p>
              <a:pPr>
                <a:spcAft>
                  <a:spcPts val="800"/>
                </a:spcAft>
              </a:pP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Zahtev je da se</a:t>
              </a:r>
              <a:r>
                <a:rPr lang="sr-Latn-R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planira </a:t>
              </a: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komunikacija u organizaciji.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Rechteck 14" descr="PresentationLoad.com"/>
          <p:cNvSpPr/>
          <p:nvPr/>
        </p:nvSpPr>
        <p:spPr>
          <a:xfrm>
            <a:off x="5074129" y="1573189"/>
            <a:ext cx="2096265" cy="2783994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965200">
              <a:prstClr val="black">
                <a:alpha val="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16" name="Rechteck 15" descr="PresentationLoad.com"/>
          <p:cNvSpPr/>
          <p:nvPr/>
        </p:nvSpPr>
        <p:spPr>
          <a:xfrm>
            <a:off x="9553122" y="1573189"/>
            <a:ext cx="2096265" cy="278399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19" name="Rechteck 18" descr="PresentationLoad.com"/>
          <p:cNvSpPr/>
          <p:nvPr/>
        </p:nvSpPr>
        <p:spPr>
          <a:xfrm>
            <a:off x="7313625" y="1573189"/>
            <a:ext cx="2096265" cy="278399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557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20" name="Rechteck 19" descr="PresentationLoad.com"/>
          <p:cNvSpPr/>
          <p:nvPr/>
        </p:nvSpPr>
        <p:spPr>
          <a:xfrm flipH="1">
            <a:off x="571500" y="1573189"/>
            <a:ext cx="2096265" cy="2783995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29" name="Rechteck 28" descr="PresentationLoad.com"/>
          <p:cNvSpPr/>
          <p:nvPr/>
        </p:nvSpPr>
        <p:spPr>
          <a:xfrm>
            <a:off x="2834629" y="1573189"/>
            <a:ext cx="2096265" cy="2783995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27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7.4 </a:t>
            </a:r>
            <a:r>
              <a:rPr lang="sr-Latn-RS" dirty="0" smtClean="0">
                <a:latin typeface="Arial Narrow" panose="020B0606020202030204" pitchFamily="34" charset="0"/>
              </a:rPr>
              <a:t>Komunikacija 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71500" y="4555507"/>
            <a:ext cx="8838393" cy="1265679"/>
            <a:chOff x="516252" y="4537520"/>
            <a:chExt cx="8882472" cy="1265679"/>
          </a:xfrm>
        </p:grpSpPr>
        <p:sp>
          <p:nvSpPr>
            <p:cNvPr id="17" name="Rechteck 16"/>
            <p:cNvSpPr/>
            <p:nvPr/>
          </p:nvSpPr>
          <p:spPr>
            <a:xfrm>
              <a:off x="5041337" y="4537520"/>
              <a:ext cx="2106720" cy="12656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2000" bIns="108000" rtlCol="0" anchor="t" anchorCtr="0"/>
            <a:lstStyle/>
            <a:p>
              <a:pPr>
                <a:spcAft>
                  <a:spcPts val="800"/>
                </a:spcAft>
              </a:pP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Osoba koju konsultujemo tokom posla</a:t>
              </a:r>
              <a:r>
                <a:rPr lang="sr-Latn-R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292004" y="4537520"/>
              <a:ext cx="2106720" cy="1265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2000" bIns="108000" rtlCol="0" anchor="t" anchorCtr="0"/>
            <a:lstStyle/>
            <a:p>
              <a:pPr>
                <a:spcAft>
                  <a:spcPts val="800"/>
                </a:spcAft>
              </a:pP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Osoba koja je informisana o poslu koji se radi.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516252" y="4537521"/>
              <a:ext cx="2106720" cy="1265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2000" bIns="108000" rtlCol="0" anchor="t" anchorCtr="0"/>
            <a:lstStyle/>
            <a:p>
              <a:pPr>
                <a:spcAft>
                  <a:spcPts val="800"/>
                </a:spcAft>
              </a:pP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Osoba koja suštinski radi, odgovorna da se posao uradi.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790670" y="4537520"/>
              <a:ext cx="2106720" cy="1265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2000" bIns="108000" rtlCol="0" anchor="t" anchorCtr="0"/>
            <a:lstStyle/>
            <a:p>
              <a:pPr>
                <a:spcAft>
                  <a:spcPts val="800"/>
                </a:spcAft>
              </a:pPr>
              <a:r>
                <a:rPr lang="sr-Latn-R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Osoba koja je odgovorna za posao R.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Rechteck 14" descr="PresentationLoad.com"/>
          <p:cNvSpPr/>
          <p:nvPr/>
        </p:nvSpPr>
        <p:spPr>
          <a:xfrm>
            <a:off x="5074129" y="1573189"/>
            <a:ext cx="2096265" cy="27839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965200">
              <a:prstClr val="black">
                <a:alpha val="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7200" dirty="0" smtClean="0">
                <a:latin typeface="Arial Narrow" panose="020B0606020202030204" pitchFamily="34" charset="0"/>
              </a:rPr>
              <a:t>C</a:t>
            </a:r>
            <a:endParaRPr lang="de-DE" sz="7200" dirty="0">
              <a:latin typeface="Arial Narrow" panose="020B0606020202030204" pitchFamily="34" charset="0"/>
            </a:endParaRPr>
          </a:p>
        </p:txBody>
      </p:sp>
      <p:sp>
        <p:nvSpPr>
          <p:cNvPr id="19" name="Rechteck 18" descr="PresentationLoad.com"/>
          <p:cNvSpPr/>
          <p:nvPr/>
        </p:nvSpPr>
        <p:spPr>
          <a:xfrm>
            <a:off x="7313625" y="1573189"/>
            <a:ext cx="2096265" cy="27839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11557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7200" dirty="0" smtClean="0">
                <a:latin typeface="Arial Narrow" panose="020B0606020202030204" pitchFamily="34" charset="0"/>
              </a:rPr>
              <a:t>I</a:t>
            </a:r>
            <a:endParaRPr lang="de-DE" sz="7200" dirty="0">
              <a:latin typeface="Arial Narrow" panose="020B0606020202030204" pitchFamily="34" charset="0"/>
            </a:endParaRPr>
          </a:p>
        </p:txBody>
      </p:sp>
      <p:sp>
        <p:nvSpPr>
          <p:cNvPr id="20" name="Rechteck 19" descr="PresentationLoad.com"/>
          <p:cNvSpPr/>
          <p:nvPr/>
        </p:nvSpPr>
        <p:spPr>
          <a:xfrm flipH="1">
            <a:off x="571500" y="1573189"/>
            <a:ext cx="2096265" cy="2783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7200" dirty="0" smtClean="0">
                <a:latin typeface="Arial Narrow" panose="020B0606020202030204" pitchFamily="34" charset="0"/>
              </a:rPr>
              <a:t>R</a:t>
            </a:r>
            <a:endParaRPr lang="de-DE" sz="7200" dirty="0">
              <a:latin typeface="Arial Narrow" panose="020B0606020202030204" pitchFamily="34" charset="0"/>
            </a:endParaRPr>
          </a:p>
        </p:txBody>
      </p:sp>
      <p:sp>
        <p:nvSpPr>
          <p:cNvPr id="29" name="Rechteck 28" descr="PresentationLoad.com"/>
          <p:cNvSpPr/>
          <p:nvPr/>
        </p:nvSpPr>
        <p:spPr>
          <a:xfrm>
            <a:off x="2834629" y="1573189"/>
            <a:ext cx="2096265" cy="27839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27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7200" dirty="0" smtClean="0">
                <a:latin typeface="Arial Narrow" panose="020B0606020202030204" pitchFamily="34" charset="0"/>
              </a:rPr>
              <a:t>A</a:t>
            </a:r>
            <a:endParaRPr lang="de-DE" sz="7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7.4 </a:t>
            </a:r>
            <a:r>
              <a:rPr lang="sr-Latn-RS" dirty="0" smtClean="0">
                <a:latin typeface="Arial Narrow" panose="020B0606020202030204" pitchFamily="34" charset="0"/>
              </a:rPr>
              <a:t>Komunikacija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54039" y="1677753"/>
            <a:ext cx="11732406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1.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Nikad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me ne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zoveš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!			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2. Ne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slušaš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me!				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3. To je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glupa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ideja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					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4.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Ovde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niko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ništa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ne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radi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		</a:t>
            </a:r>
            <a:endParaRPr lang="sr-Latn-RS" sz="2000" dirty="0" smtClean="0">
              <a:solidFill>
                <a:schemeClr val="accent4">
                  <a:lumMod val="2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Nerviraš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me,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odlazi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			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6.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Slagala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me				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7.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Ko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je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tebe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zvao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???			</a:t>
            </a: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8. </a:t>
            </a:r>
            <a:r>
              <a:rPr lang="en-US" sz="2000" dirty="0" err="1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Uprskao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si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stvar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				</a:t>
            </a:r>
            <a:endParaRPr lang="en-US" sz="2000" dirty="0">
              <a:solidFill>
                <a:schemeClr val="accent4">
                  <a:lumMod val="2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3714</TotalTime>
  <Words>539</Words>
  <Application>Microsoft Office PowerPoint</Application>
  <PresentationFormat>Custom</PresentationFormat>
  <Paragraphs>109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Wingdings</vt:lpstr>
      <vt:lpstr>Arial</vt:lpstr>
      <vt:lpstr>Symbol</vt:lpstr>
      <vt:lpstr>Calibri Light</vt:lpstr>
      <vt:lpstr>Arial Narrow</vt:lpstr>
      <vt:lpstr>Calibri</vt:lpstr>
      <vt:lpstr>Lucida Sans Unicode</vt:lpstr>
      <vt:lpstr>Bebas Neue</vt:lpstr>
      <vt:lpstr>PRESENTATIONLOAD</vt:lpstr>
      <vt:lpstr>PowerPoint Presentation</vt:lpstr>
      <vt:lpstr>PowerPoint Presentation</vt:lpstr>
      <vt:lpstr>7 - Podrška</vt:lpstr>
      <vt:lpstr>PowerPoint Presentation</vt:lpstr>
      <vt:lpstr>7.3 Svest</vt:lpstr>
      <vt:lpstr>7.3 Komunikacija</vt:lpstr>
      <vt:lpstr>7.4 Komunikacija </vt:lpstr>
      <vt:lpstr>7.4 Komunikacija </vt:lpstr>
      <vt:lpstr>7.4 Komunikacija </vt:lpstr>
      <vt:lpstr>7.4 Komunikacija </vt:lpstr>
      <vt:lpstr>7.5 Dokumentovane informacije</vt:lpstr>
      <vt:lpstr>7.5 Dokumentovane informacije</vt:lpstr>
      <vt:lpstr>7.5 Dokumentovane informacije 7.5.1 Opšte</vt:lpstr>
      <vt:lpstr>7.5 Dokumentovane informacije 7.5.2 Kreiranje i ažuriranje</vt:lpstr>
      <vt:lpstr>7.5 Dokumentovane informacije 7.5.3 Upravljanje dokumentovanim informacijama 7.5.3.1</vt:lpstr>
      <vt:lpstr>7.5 Dokumentovane informacije 7.5.3 Upravljanje dokumentovanim informacijama 7.5.3.2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9001:2015</dc:title>
  <dc:creator>Ivan Pribicevic</dc:creator>
  <cp:lastModifiedBy>Ivan Pribicevic</cp:lastModifiedBy>
  <cp:revision>11</cp:revision>
  <dcterms:created xsi:type="dcterms:W3CDTF">2010-05-21T10:35:54Z</dcterms:created>
  <dcterms:modified xsi:type="dcterms:W3CDTF">2018-03-25T07:30:22Z</dcterms:modified>
</cp:coreProperties>
</file>