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webextensions/webextension1.xml" ContentType="application/vnd.ms-office.webextension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webextensions/taskpanes.xml" ContentType="application/vnd.ms-office.webextensiontaskpan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56" r:id="rId3"/>
    <p:sldId id="260" r:id="rId4"/>
    <p:sldId id="263" r:id="rId5"/>
    <p:sldId id="262" r:id="rId6"/>
    <p:sldId id="264" r:id="rId7"/>
    <p:sldId id="261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31361-2594-437C-9793-6AE8AA3FF525}" type="datetimeFigureOut">
              <a:rPr lang="en-GB" smtClean="0"/>
              <a:pPr/>
              <a:t>06/12/2018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D5668-456B-4B0C-89C4-0E66A5ACFA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8961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4CC900-01C0-443F-850C-23133D689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7609DCF-62CF-488E-8D07-A9BCF977D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9E88E7-97A8-4FFB-9744-5E92757C7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BC17-09D3-4433-BB4E-E13A1681BA04}" type="datetime1">
              <a:rPr lang="en-GB" smtClean="0"/>
              <a:pPr/>
              <a:t>06/12/2018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ABD421-4DF8-47AD-8B5A-8F6196262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8 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9A15A28-2403-4CBE-ADA8-31DA6957B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5592-A2D9-4F7C-9BCE-285C77074C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7012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A68137-6D31-4EE1-9919-C5C84CAC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2ACF44E-1827-4BA8-B00D-7E5E7400C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BA3E62-ED47-41E1-842A-95D400FCB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7547-A1AC-4437-B6A7-07E4CFC30A6F}" type="datetime1">
              <a:rPr lang="en-GB" smtClean="0"/>
              <a:pPr/>
              <a:t>06/12/2018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73BA56-1AA9-41C9-9726-346BDB1B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8 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8A8B64-6E80-4EC0-A87E-F100F4EA9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5592-A2D9-4F7C-9BCE-285C77074C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3695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7D33906-4E73-4690-8598-917B46713D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9DD3AA9-B3EA-47C3-9BBF-6FC9EE011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3B1170-BFA2-4335-9534-06D75BB29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B0C9-1221-448C-BFD3-3A294A7D2737}" type="datetime1">
              <a:rPr lang="en-GB" smtClean="0"/>
              <a:pPr/>
              <a:t>06/12/2018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AFEF6D-F317-440E-8670-009577A7E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8 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0E4381-856B-40A7-900C-8D99CD9E2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5592-A2D9-4F7C-9BCE-285C77074C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25338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D88464-4C6C-40AE-B3D0-E4858B44E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22EBD7-DC74-4607-8684-37A77986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5CD4E6-B860-4DEB-A9A7-834B63095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10A4-492D-4C25-AA1E-057B893685F6}" type="datetime1">
              <a:rPr lang="en-GB" smtClean="0"/>
              <a:pPr/>
              <a:t>06/12/2018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44B11E-6FEC-4235-81B1-B579FD8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8 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0619DB-6B86-4C79-9FD6-A0D185E9F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5592-A2D9-4F7C-9BCE-285C77074C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831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172A87-5E9D-4B02-B80A-19F9EEA43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F08800D-DD27-4927-9870-001589712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FB9FBC-08F5-42B9-9080-5773CCE48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4FBD-2D6C-4825-B1A1-037173F86EF4}" type="datetime1">
              <a:rPr lang="en-GB" smtClean="0"/>
              <a:pPr/>
              <a:t>06/12/2018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469EE3-E288-4D1B-A68F-367A1094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8 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F9BAB9-E367-47D0-9DB2-49DD4C824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5592-A2D9-4F7C-9BCE-285C77074C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7616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373DAB-8A48-4373-A9E2-057270BCF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3CDFF1-2956-43CF-A0B3-E1D75C8D5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44EB11D-23A6-40F7-A0E2-96117E2C7C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900DA44-03E2-45DF-A6D5-7EA875F98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2BF5-ED45-41B5-B84B-8EB338F77FC2}" type="datetime1">
              <a:rPr lang="en-GB" smtClean="0"/>
              <a:pPr/>
              <a:t>06/12/2018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E2B546B-FC03-4919-AED1-420A1C2B5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8 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E07617-9D14-44F2-A59B-90E6AEB20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5592-A2D9-4F7C-9BCE-285C77074C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4980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FDC466-89B8-4C00-878B-501877CFC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E8A77C7-FE3B-4215-A165-001577638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2226F4A-52DA-4DF7-833A-A4136B335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0552A5A-0849-41B2-868A-881B92E299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F05DDD4-1B02-4392-AA6B-6D45C7D986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FD5D730-CD9E-48A7-9C78-FAEED805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A5F9-6FC5-41DD-BAF2-0375E97476E4}" type="datetime1">
              <a:rPr lang="en-GB" smtClean="0"/>
              <a:pPr/>
              <a:t>06/12/2018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AE30A1F-43EF-4CB1-A77D-5C31E6E1B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8 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F88EC3B-C45F-4A7A-A2B5-F3779C7E6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5592-A2D9-4F7C-9BCE-285C77074C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19742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29795A-75D9-4072-AEC2-BF44E5E0F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1D4E179-53F7-4C63-B38B-FCF279E1B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97EE-8C2B-49CF-86C6-B443E4EBF451}" type="datetime1">
              <a:rPr lang="en-GB" smtClean="0"/>
              <a:pPr/>
              <a:t>06/12/2018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008A300-DAC8-4644-810E-716227079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8 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CE4396C-71F4-4DDF-A432-6A070F11F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5592-A2D9-4F7C-9BCE-285C77074C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6649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24FB7E8-6A01-47CC-A54C-74F6ADB5E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81BD-E1AB-42E4-8660-9D3BCEF23452}" type="datetime1">
              <a:rPr lang="en-GB" smtClean="0"/>
              <a:pPr/>
              <a:t>06/12/2018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8B9693A-EB75-425D-B67F-68D2A70DB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8 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F9DF067-40CF-4569-8791-7A56C74C2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5592-A2D9-4F7C-9BCE-285C77074C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3924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DF9476-588C-4E4D-8F0A-7E1B444FB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C77C1F-C087-475A-86B9-F65D228CA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80022C2-FAA2-4CC3-AD8A-542D7F1961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24234AE-0EC7-4288-BF53-776E73B72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1987-293E-4A7C-BB53-2311B4028CFC}" type="datetime1">
              <a:rPr lang="en-GB" smtClean="0"/>
              <a:pPr/>
              <a:t>06/12/2018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BBE43EB-17C1-4C80-A3B0-AF599168F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8 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35A2984-3B33-450C-A49F-F36F85E03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5592-A2D9-4F7C-9BCE-285C77074C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9622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4AF4C8-C993-41A1-BF40-F63AD006E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79891EC-DC9D-4779-8EE1-5AD46792B2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09CE5A0-4F12-441E-AE88-2B27E74906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8D44FDB-10D3-4B50-A890-8CA53965A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646FE-7D91-4D1B-A5FE-573583B9420C}" type="datetime1">
              <a:rPr lang="en-GB" smtClean="0"/>
              <a:pPr/>
              <a:t>06/12/2018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E70BFD3-320C-4098-9114-B0ACDDD96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8 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10E72F6-9DE9-4FCE-B929-843CE1B28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5592-A2D9-4F7C-9BCE-285C77074C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1247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484A245-0834-4419-9E63-4D1DED2AC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DBF9538-DAA6-4A69-A078-8C6965063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63885C-E237-4C7B-80F6-439E811595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41AA1-670D-41A1-993D-0BF4E3ED0ED3}" type="datetime1">
              <a:rPr lang="en-GB" smtClean="0"/>
              <a:pPr/>
              <a:t>06/12/2018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7F6E29-9A97-4FE3-98F2-A9D3C5FBA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8 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68A705-B2A1-4437-9623-9CB7EC9DD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B5592-A2D9-4F7C-9BCE-285C77074C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18756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8348" y="285729"/>
            <a:ext cx="7772400" cy="1470025"/>
          </a:xfrm>
        </p:spPr>
        <p:txBody>
          <a:bodyPr>
            <a:normAutofit/>
          </a:bodyPr>
          <a:lstStyle/>
          <a:p>
            <a:r>
              <a:rPr lang="sr-Cyrl-RS" sz="40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ОДАБРАНА ПОГЛАВЉА</a:t>
            </a:r>
            <a:r>
              <a:rPr lang="sr-Latn-RS" sz="40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r-Cyrl-RS" sz="40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 МЕНАЏМЕНТ КВАЛИТЕТА 1</a:t>
            </a:r>
            <a:endParaRPr lang="en-US" sz="4000" b="1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1290" y="2143116"/>
            <a:ext cx="6400800" cy="125253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ISHIKAWA &amp;</a:t>
            </a:r>
            <a:r>
              <a:rPr lang="sr-Latn-R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 </a:t>
            </a:r>
            <a:r>
              <a:rPr lang="sr-Latn-R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PARETO 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 </a:t>
            </a:r>
            <a:r>
              <a:rPr lang="sr-Latn-R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“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WORKSHOP</a:t>
            </a:r>
            <a:r>
              <a:rPr lang="sr-Latn-R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”</a:t>
            </a:r>
            <a:endParaRPr lang="sr-Cyrl-RS" sz="2800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r>
              <a:rPr lang="sr-Latn-R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6</a:t>
            </a:r>
            <a:r>
              <a:rPr lang="sr-Cyrl-R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.1</a:t>
            </a:r>
            <a:r>
              <a:rPr lang="sr-Latn-R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2</a:t>
            </a:r>
            <a:r>
              <a:rPr lang="sr-Cyrl-R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.2018.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pic>
        <p:nvPicPr>
          <p:cNvPr id="1028" name="Picture 4" descr="Image may contain: tex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5473" y="4000504"/>
            <a:ext cx="8010525" cy="2857500"/>
          </a:xfrm>
          <a:prstGeom prst="rect">
            <a:avLst/>
          </a:prstGeom>
          <a:noFill/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D820E52-F3B5-4F86-BB72-C39BD5834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8 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D5E0FA4C-DC35-4591-B08B-07B1AD3F5A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86958600"/>
              </p:ext>
            </p:extLst>
          </p:nvPr>
        </p:nvGraphicFramePr>
        <p:xfrm>
          <a:off x="425990" y="381646"/>
          <a:ext cx="6213386" cy="6035644"/>
        </p:xfrm>
        <a:graphic>
          <a:graphicData uri="http://schemas.openxmlformats.org/drawingml/2006/table">
            <a:tbl>
              <a:tblPr/>
              <a:tblGrid>
                <a:gridCol w="217652">
                  <a:extLst>
                    <a:ext uri="{9D8B030D-6E8A-4147-A177-3AD203B41FA5}">
                      <a16:colId xmlns:a16="http://schemas.microsoft.com/office/drawing/2014/main" xmlns="" val="719367034"/>
                    </a:ext>
                  </a:extLst>
                </a:gridCol>
                <a:gridCol w="2298952">
                  <a:extLst>
                    <a:ext uri="{9D8B030D-6E8A-4147-A177-3AD203B41FA5}">
                      <a16:colId xmlns:a16="http://schemas.microsoft.com/office/drawing/2014/main" xmlns="" val="410996652"/>
                    </a:ext>
                  </a:extLst>
                </a:gridCol>
                <a:gridCol w="3696782">
                  <a:extLst>
                    <a:ext uri="{9D8B030D-6E8A-4147-A177-3AD203B41FA5}">
                      <a16:colId xmlns:a16="http://schemas.microsoft.com/office/drawing/2014/main" xmlns="" val="3210352979"/>
                    </a:ext>
                  </a:extLst>
                </a:gridCol>
              </a:tblGrid>
              <a:tr h="91500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ОРГАНИЗАЦИЈА</a:t>
                      </a:r>
                      <a:endParaRPr lang="en-US" sz="1400" b="1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ПРОБЛЕМ</a:t>
                      </a:r>
                      <a:endParaRPr lang="en-US" sz="1400" b="1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3467261"/>
                  </a:ext>
                </a:extLst>
              </a:tr>
              <a:tr h="3501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8</a:t>
                      </a:r>
                      <a:endParaRPr lang="en-US" sz="2000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 err="1">
                          <a:latin typeface="+mn-lt"/>
                          <a:ea typeface="Rockwell"/>
                          <a:cs typeface="Times New Roman"/>
                        </a:rPr>
                        <a:t>Производња</a:t>
                      </a:r>
                      <a:r>
                        <a:rPr lang="en-US" sz="2000" b="1" dirty="0">
                          <a:latin typeface="+mn-lt"/>
                          <a:ea typeface="Rockwell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+mn-lt"/>
                          <a:ea typeface="Rockwell"/>
                          <a:cs typeface="Times New Roman"/>
                        </a:rPr>
                        <a:t>текстила</a:t>
                      </a:r>
                      <a:endParaRPr lang="en-US" sz="2000" b="1" dirty="0">
                        <a:latin typeface="+mn-lt"/>
                        <a:ea typeface="Rockwel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Рад на ремонтованим машинама даје слабије резултате у односу на нове </a:t>
                      </a:r>
                      <a:r>
                        <a:rPr lang="sr-Cyrl-RS" sz="240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машине</a:t>
                      </a:r>
                      <a:r>
                        <a:rPr lang="en-US" sz="240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,</a:t>
                      </a:r>
                      <a:r>
                        <a:rPr lang="sr-Cyrl-RS" sz="240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 </a:t>
                      </a:r>
                      <a:r>
                        <a:rPr lang="sr-Cyrl-RS" sz="2400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а забележено је да и запослени нерадо прихватају да на њима </a:t>
                      </a:r>
                      <a:r>
                        <a:rPr lang="sr-Cyrl-RS" sz="240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раде</a:t>
                      </a:r>
                      <a:r>
                        <a:rPr lang="en-US" sz="2400" baseline="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 -</a:t>
                      </a:r>
                      <a:r>
                        <a:rPr lang="sr-Cyrl-RS" sz="240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 </a:t>
                      </a:r>
                      <a:r>
                        <a:rPr lang="sr-Cyrl-RS" sz="2400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постоји сумња да симулирају и боловања због тога. </a:t>
                      </a:r>
                      <a:endParaRPr lang="en-US" sz="2400" dirty="0" smtClean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400" dirty="0" smtClean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Одредите </a:t>
                      </a:r>
                      <a:r>
                        <a:rPr lang="sr-Cyrl-RS" sz="2400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узроке и припремите податке за састанак запослених поводом тога.</a:t>
                      </a:r>
                      <a:endParaRPr lang="en-US" sz="2400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00406500"/>
                  </a:ext>
                </a:extLst>
              </a:tr>
            </a:tbl>
          </a:graphicData>
        </a:graphic>
      </p:graphicFrame>
      <p:pic>
        <p:nvPicPr>
          <p:cNvPr id="8194" name="Picture 2" descr="Ð ÐµÐ·ÑÐ»ÑÐ°Ñ ÑÐ»Ð¸ÐºÐ° Ð·Ð° sewing machine">
            <a:extLst>
              <a:ext uri="{FF2B5EF4-FFF2-40B4-BE49-F238E27FC236}">
                <a16:creationId xmlns:a16="http://schemas.microsoft.com/office/drawing/2014/main" xmlns="" id="{7847F988-055B-4C9B-9C30-89CE87F23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68817" y="2126074"/>
            <a:ext cx="3897193" cy="245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Ð ÐµÐ·ÑÐ»ÑÐ°Ñ ÑÐ»Ð¸ÐºÐ° Ð·Ð° sewing machine for shirts">
            <a:extLst>
              <a:ext uri="{FF2B5EF4-FFF2-40B4-BE49-F238E27FC236}">
                <a16:creationId xmlns:a16="http://schemas.microsoft.com/office/drawing/2014/main" xmlns="" id="{0C81F9B1-A4D2-4FAA-9A1E-844DF7D04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24186" y="395424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56A0CE8-D1A7-46E3-A4AF-248D0B2664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72739" y="4862377"/>
            <a:ext cx="2543175" cy="180022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977F5BA-06D9-4134-BB3E-1348CB90A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8 D</a:t>
            </a:r>
          </a:p>
        </p:txBody>
      </p:sp>
    </p:spTree>
    <p:extLst>
      <p:ext uri="{BB962C8B-B14F-4D97-AF65-F5344CB8AC3E}">
        <p14:creationId xmlns:p14="http://schemas.microsoft.com/office/powerpoint/2010/main" xmlns="" val="156857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6C77B3-22FC-45F1-AE08-E7E01F694B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8469" y="406400"/>
            <a:ext cx="9144000" cy="998330"/>
          </a:xfrm>
        </p:spPr>
        <p:txBody>
          <a:bodyPr>
            <a:noAutofit/>
          </a:bodyPr>
          <a:lstStyle/>
          <a:p>
            <a:r>
              <a:rPr lang="sr-Cyrl-RS" sz="3200" dirty="0"/>
              <a:t>РИБЉА КОСТ И ПАРЕТО </a:t>
            </a:r>
            <a:br>
              <a:rPr lang="sr-Cyrl-RS" sz="3200" dirty="0"/>
            </a:br>
            <a:r>
              <a:rPr lang="sr-Cyrl-RS" sz="3200" dirty="0"/>
              <a:t>ВЕЖБА </a:t>
            </a:r>
            <a:endParaRPr lang="en-GB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A8F63B3-D1FD-459E-901D-1D72F0407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3183" y="1908313"/>
            <a:ext cx="9554817" cy="426763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sr-Cyrl-RS" sz="2800" dirty="0"/>
              <a:t>На својим </a:t>
            </a:r>
            <a:r>
              <a:rPr lang="sr-Cyrl-CS" sz="2800" dirty="0" smtClean="0"/>
              <a:t>п</a:t>
            </a:r>
            <a:r>
              <a:rPr lang="sr-Cyrl-RS" sz="2800" dirty="0" smtClean="0"/>
              <a:t>римерима примените </a:t>
            </a:r>
            <a:r>
              <a:rPr lang="sr-Cyrl-RS" sz="2800" dirty="0"/>
              <a:t>методологије РИБЉА КОСТ И ПАРЕТО АНАЛИЗУ на </a:t>
            </a:r>
            <a:r>
              <a:rPr lang="sr-Cyrl-RS" sz="2800" dirty="0" smtClean="0"/>
              <a:t>решавање </a:t>
            </a:r>
            <a:r>
              <a:rPr lang="sr-Cyrl-RS" sz="2800" dirty="0"/>
              <a:t>проблема и унапређења </a:t>
            </a:r>
            <a:r>
              <a:rPr lang="sr-Cyrl-RS" sz="2800" dirty="0" smtClean="0"/>
              <a:t>ваших </a:t>
            </a:r>
            <a:r>
              <a:rPr lang="sr-Cyrl-RS" sz="2800" dirty="0"/>
              <a:t>процеса који посматрате и анализирате овога семестра</a:t>
            </a:r>
            <a:r>
              <a:rPr lang="sr-Cyrl-RS" sz="2800" dirty="0" smtClean="0"/>
              <a:t>.</a:t>
            </a:r>
            <a:endParaRPr lang="en-US" sz="2800" dirty="0" smtClean="0"/>
          </a:p>
          <a:p>
            <a:pPr algn="l"/>
            <a:endParaRPr lang="sr-Cyrl-RS" sz="2800" dirty="0"/>
          </a:p>
          <a:p>
            <a:pPr algn="l"/>
            <a:r>
              <a:rPr lang="sr-Cyrl-RS" sz="2800" dirty="0"/>
              <a:t>На наредним слајдовима приказују се детаљи проблема које </a:t>
            </a:r>
            <a:r>
              <a:rPr lang="sr-Cyrl-RS" sz="2800" dirty="0" smtClean="0"/>
              <a:t>ваш </a:t>
            </a:r>
            <a:r>
              <a:rPr lang="sr-Cyrl-RS" sz="2800" dirty="0"/>
              <a:t>тим треба да решава</a:t>
            </a:r>
            <a:r>
              <a:rPr lang="sr-Cyrl-RS" sz="2800" dirty="0" smtClean="0"/>
              <a:t>.</a:t>
            </a:r>
            <a:endParaRPr lang="en-US" sz="2800" dirty="0" smtClean="0"/>
          </a:p>
          <a:p>
            <a:pPr algn="l"/>
            <a:endParaRPr lang="sr-Cyrl-RS" sz="2800" dirty="0"/>
          </a:p>
          <a:p>
            <a:pPr algn="l"/>
            <a:r>
              <a:rPr lang="sr-Cyrl-RS" sz="2800" dirty="0"/>
              <a:t>У свим ситуацијама обавезно урадити и </a:t>
            </a:r>
            <a:r>
              <a:rPr lang="en-US" sz="2800" dirty="0" smtClean="0"/>
              <a:t>CE</a:t>
            </a:r>
            <a:r>
              <a:rPr lang="sr-Cyrl-RS" sz="2800" dirty="0" smtClean="0"/>
              <a:t> </a:t>
            </a:r>
            <a:r>
              <a:rPr lang="sr-Cyrl-RS" sz="2800" dirty="0"/>
              <a:t>дијаграм и Парето анализу насталих ситуација. Ако је могуће користите податке или резултате претходних вежбања, ако не, измислите одговарајуће податке потребне за реализацију задатака.</a:t>
            </a:r>
            <a:endParaRPr lang="en-GB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B010CC2-8415-44C9-B414-6C6F05024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8 D</a:t>
            </a:r>
          </a:p>
        </p:txBody>
      </p:sp>
    </p:spTree>
    <p:extLst>
      <p:ext uri="{BB962C8B-B14F-4D97-AF65-F5344CB8AC3E}">
        <p14:creationId xmlns:p14="http://schemas.microsoft.com/office/powerpoint/2010/main" xmlns="" val="13079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6924649"/>
              </p:ext>
            </p:extLst>
          </p:nvPr>
        </p:nvGraphicFramePr>
        <p:xfrm>
          <a:off x="374754" y="1000100"/>
          <a:ext cx="6385385" cy="5288158"/>
        </p:xfrm>
        <a:graphic>
          <a:graphicData uri="http://schemas.openxmlformats.org/drawingml/2006/table">
            <a:tbl>
              <a:tblPr/>
              <a:tblGrid>
                <a:gridCol w="2271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942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63949">
                  <a:extLst>
                    <a:ext uri="{9D8B030D-6E8A-4147-A177-3AD203B41FA5}">
                      <a16:colId xmlns:a16="http://schemas.microsoft.com/office/drawing/2014/main" xmlns="" val="2026199469"/>
                    </a:ext>
                  </a:extLst>
                </a:gridCol>
              </a:tblGrid>
              <a:tr h="9125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ОРГАНИЗАЦИЈА</a:t>
                      </a:r>
                      <a:endParaRPr lang="en-US" sz="1400" b="1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ПРОБЛЕМ</a:t>
                      </a:r>
                      <a:endParaRPr lang="en-US" sz="1400" b="1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7564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sr-Cyrl-RS" sz="1800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1</a:t>
                      </a:r>
                      <a:endParaRPr lang="en-US" sz="1800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 err="1">
                          <a:latin typeface="+mn-lt"/>
                          <a:ea typeface="Rockwell"/>
                          <a:cs typeface="Times New Roman"/>
                        </a:rPr>
                        <a:t>Заступање</a:t>
                      </a:r>
                      <a:r>
                        <a:rPr lang="en-US" sz="2000" b="1" dirty="0">
                          <a:latin typeface="+mn-lt"/>
                          <a:ea typeface="Rockwell"/>
                          <a:cs typeface="Times New Roman"/>
                        </a:rPr>
                        <a:t>, </a:t>
                      </a:r>
                      <a:r>
                        <a:rPr lang="en-US" sz="2000" b="1" dirty="0" err="1">
                          <a:latin typeface="+mn-lt"/>
                          <a:ea typeface="Rockwell"/>
                          <a:cs typeface="Times New Roman"/>
                        </a:rPr>
                        <a:t>продаја</a:t>
                      </a:r>
                      <a:r>
                        <a:rPr lang="en-US" sz="2000" b="1" dirty="0">
                          <a:latin typeface="+mn-lt"/>
                          <a:ea typeface="Rockwell"/>
                          <a:cs typeface="Times New Roman"/>
                        </a:rPr>
                        <a:t> и </a:t>
                      </a:r>
                      <a:r>
                        <a:rPr lang="en-US" sz="2000" b="1" dirty="0" err="1">
                          <a:latin typeface="+mn-lt"/>
                          <a:ea typeface="Rockwell"/>
                          <a:cs typeface="Times New Roman"/>
                        </a:rPr>
                        <a:t>сервисирање</a:t>
                      </a:r>
                      <a:r>
                        <a:rPr lang="en-US" sz="2000" b="1" dirty="0">
                          <a:latin typeface="+mn-lt"/>
                          <a:ea typeface="Rockwell"/>
                          <a:cs typeface="Times New Roman"/>
                        </a:rPr>
                        <a:t> IT </a:t>
                      </a:r>
                      <a:r>
                        <a:rPr lang="en-US" sz="2000" b="1" dirty="0" err="1">
                          <a:latin typeface="+mn-lt"/>
                          <a:ea typeface="Rockwell"/>
                          <a:cs typeface="Times New Roman"/>
                        </a:rPr>
                        <a:t>опреме</a:t>
                      </a:r>
                      <a:endParaRPr lang="en-US" sz="2000" b="1" dirty="0">
                        <a:latin typeface="+mn-lt"/>
                        <a:ea typeface="Rockwel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Последња два </a:t>
                      </a:r>
                      <a:r>
                        <a:rPr lang="sr-Cyrl-RS" sz="240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месеца</a:t>
                      </a:r>
                      <a:r>
                        <a:rPr lang="en-US" sz="240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,</a:t>
                      </a:r>
                      <a:r>
                        <a:rPr lang="sr-Cyrl-RS" sz="240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 </a:t>
                      </a:r>
                      <a:r>
                        <a:rPr lang="sr-Cyrl-RS" sz="2400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5 сервисера је напустило организацију, што изазива проблеме у извршењу </a:t>
                      </a:r>
                      <a:r>
                        <a:rPr lang="sr-Cyrl-RS" sz="240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послова.</a:t>
                      </a:r>
                      <a:endParaRPr lang="en-US" sz="2400" dirty="0" smtClean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400" dirty="0" smtClean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Анализирајте </a:t>
                      </a:r>
                      <a:r>
                        <a:rPr lang="sr-Cyrl-RS" sz="2400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главне узроке и утврдити приоритетне акције за решавање овога питања.</a:t>
                      </a:r>
                      <a:endParaRPr lang="en-US" sz="2400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381092" y="-142900"/>
            <a:ext cx="94297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sr-Cyrl-RS" sz="3200" b="1" dirty="0">
                <a:latin typeface="+mj-lt"/>
                <a:ea typeface="+mj-ea"/>
                <a:cs typeface="+mj-cs"/>
              </a:rPr>
              <a:t>ПРИМЕРИ ЗА ВЕЖБАЊЕ  </a:t>
            </a:r>
            <a:endParaRPr lang="en-US" sz="32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Ð ÐµÐ·ÑÐ»ÑÐ°Ñ ÑÐ»Ð¸ÐºÐ° Ð·Ð° notebooks pc">
            <a:extLst>
              <a:ext uri="{FF2B5EF4-FFF2-40B4-BE49-F238E27FC236}">
                <a16:creationId xmlns:a16="http://schemas.microsoft.com/office/drawing/2014/main" xmlns="" id="{EAD7BD76-CBEC-4260-A2AF-64109CF17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97009" y="-4350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Ð ÐµÐ·ÑÐ»ÑÐ°Ñ ÑÐ»Ð¸ÐºÐ° Ð·Ð° napajanje za kompjuter notebook">
            <a:extLst>
              <a:ext uri="{FF2B5EF4-FFF2-40B4-BE49-F238E27FC236}">
                <a16:creationId xmlns:a16="http://schemas.microsoft.com/office/drawing/2014/main" xmlns="" id="{4B42BF3F-EA6C-43B4-A585-D12FBC6A1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3571" y="2374431"/>
            <a:ext cx="2638425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Ð ÐµÐ·ÑÐ»ÑÐ°Ñ ÑÐ»Ð¸ÐºÐ° Ð·Ð° yoga 2 power battery">
            <a:extLst>
              <a:ext uri="{FF2B5EF4-FFF2-40B4-BE49-F238E27FC236}">
                <a16:creationId xmlns:a16="http://schemas.microsoft.com/office/drawing/2014/main" xmlns="" id="{C636D0A0-642C-4477-BCC6-18C2A80DC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43901" y="4558387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D97194D-AF3A-41DA-881F-6DE679905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8 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B2721E28-646C-43D7-AD43-5F82693BA251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4077749417"/>
              </p:ext>
            </p:extLst>
          </p:nvPr>
        </p:nvGraphicFramePr>
        <p:xfrm>
          <a:off x="239151" y="1107709"/>
          <a:ext cx="6385385" cy="5335293"/>
        </p:xfrm>
        <a:graphic>
          <a:graphicData uri="http://schemas.openxmlformats.org/drawingml/2006/table">
            <a:tbl>
              <a:tblPr/>
              <a:tblGrid>
                <a:gridCol w="227191">
                  <a:extLst>
                    <a:ext uri="{9D8B030D-6E8A-4147-A177-3AD203B41FA5}">
                      <a16:colId xmlns:a16="http://schemas.microsoft.com/office/drawing/2014/main" xmlns="" val="3616850809"/>
                    </a:ext>
                  </a:extLst>
                </a:gridCol>
                <a:gridCol w="1794245">
                  <a:extLst>
                    <a:ext uri="{9D8B030D-6E8A-4147-A177-3AD203B41FA5}">
                      <a16:colId xmlns:a16="http://schemas.microsoft.com/office/drawing/2014/main" xmlns="" val="3022121287"/>
                    </a:ext>
                  </a:extLst>
                </a:gridCol>
                <a:gridCol w="4363949">
                  <a:extLst>
                    <a:ext uri="{9D8B030D-6E8A-4147-A177-3AD203B41FA5}">
                      <a16:colId xmlns:a16="http://schemas.microsoft.com/office/drawing/2014/main" xmlns="" val="3596571788"/>
                    </a:ext>
                  </a:extLst>
                </a:gridCol>
              </a:tblGrid>
              <a:tr h="118721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ОРГАНИЗАЦИЈА</a:t>
                      </a:r>
                      <a:endParaRPr lang="en-US" sz="1400" b="1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ПРОБЛЕМ</a:t>
                      </a:r>
                      <a:endParaRPr lang="en-US" sz="1400" b="1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7917163"/>
                  </a:ext>
                </a:extLst>
              </a:tr>
              <a:tr h="414807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sr-Cyrl-RS" sz="1800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2</a:t>
                      </a:r>
                      <a:endParaRPr lang="en-US" sz="1800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 err="1">
                          <a:latin typeface="+mn-lt"/>
                          <a:ea typeface="Rockwell"/>
                          <a:cs typeface="Times New Roman"/>
                        </a:rPr>
                        <a:t>Производња</a:t>
                      </a:r>
                      <a:r>
                        <a:rPr lang="en-US" sz="2000" b="1" dirty="0">
                          <a:latin typeface="+mn-lt"/>
                          <a:ea typeface="Rockwell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+mn-lt"/>
                          <a:ea typeface="Rockwell"/>
                          <a:cs typeface="Times New Roman"/>
                        </a:rPr>
                        <a:t>грађевинске</a:t>
                      </a:r>
                      <a:r>
                        <a:rPr lang="en-US" sz="2000" b="1" dirty="0">
                          <a:latin typeface="+mn-lt"/>
                          <a:ea typeface="Rockwell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+mn-lt"/>
                          <a:ea typeface="Rockwell"/>
                          <a:cs typeface="Times New Roman"/>
                        </a:rPr>
                        <a:t>столарије</a:t>
                      </a:r>
                      <a:endParaRPr lang="en-US" sz="2000" b="1" dirty="0">
                        <a:latin typeface="+mn-lt"/>
                        <a:ea typeface="Rockwel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40% </a:t>
                      </a:r>
                      <a:r>
                        <a:rPr lang="sr-Cyrl-RS" sz="240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понуда </a:t>
                      </a:r>
                      <a:r>
                        <a:rPr lang="sr-Cyrl-RS" sz="2400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у </a:t>
                      </a:r>
                      <a:r>
                        <a:rPr lang="sr-Cyrl-RS" sz="240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2018</a:t>
                      </a:r>
                      <a:r>
                        <a:rPr lang="en-US" sz="240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. </a:t>
                      </a:r>
                      <a:r>
                        <a:rPr lang="sr-Cyrl-CS" sz="240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години</a:t>
                      </a:r>
                      <a:r>
                        <a:rPr lang="sr-Cyrl-RS" sz="240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 </a:t>
                      </a:r>
                      <a:r>
                        <a:rPr lang="sr-Cyrl-RS" sz="2400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није било </a:t>
                      </a:r>
                      <a:r>
                        <a:rPr lang="sr-Cyrl-RS" sz="240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прихваћено.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r-Cyrl-RS" sz="2400" dirty="0" smtClean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Утврдити </a:t>
                      </a:r>
                      <a:r>
                        <a:rPr lang="sr-Cyrl-RS" sz="2400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узроке и одредити који имају опредељујући значај.</a:t>
                      </a:r>
                      <a:endParaRPr lang="sr-Latn-RS" sz="2400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02310566"/>
                  </a:ext>
                </a:extLst>
              </a:tr>
            </a:tbl>
          </a:graphicData>
        </a:graphic>
      </p:graphicFrame>
      <p:pic>
        <p:nvPicPr>
          <p:cNvPr id="2050" name="Picture 2" descr="Ð ÐµÐ·ÑÐ»ÑÐ°Ñ ÑÐ»Ð¸ÐºÐ° Ð·Ð° montaza pvc stolarije">
            <a:extLst>
              <a:ext uri="{FF2B5EF4-FFF2-40B4-BE49-F238E27FC236}">
                <a16:creationId xmlns:a16="http://schemas.microsoft.com/office/drawing/2014/main" xmlns="" id="{80BA269B-E38C-48D7-9AA2-93EE10DFB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66670" y="490330"/>
            <a:ext cx="1742171" cy="2322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Ð ÐµÐ·ÑÐ»ÑÐ°Ñ ÑÐ»Ð¸ÐºÐ° Ð·Ð° pur pena">
            <a:extLst>
              <a:ext uri="{FF2B5EF4-FFF2-40B4-BE49-F238E27FC236}">
                <a16:creationId xmlns:a16="http://schemas.microsoft.com/office/drawing/2014/main" xmlns="" id="{3A77A688-6A58-4D8D-862A-104259AF8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56356" y="131238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Ð ÐµÐ·ÑÐ»ÑÐ°Ñ ÑÐ»Ð¸ÐºÐ° Ð·Ð° pur pena">
            <a:extLst>
              <a:ext uri="{FF2B5EF4-FFF2-40B4-BE49-F238E27FC236}">
                <a16:creationId xmlns:a16="http://schemas.microsoft.com/office/drawing/2014/main" xmlns="" id="{48BCEC25-FC87-4B23-8EE8-A3F8E3A2C4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8993" y="3834918"/>
            <a:ext cx="140970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1F746D8-6EA5-4E8A-AFEF-2FF42DF63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8 D</a:t>
            </a:r>
          </a:p>
        </p:txBody>
      </p:sp>
    </p:spTree>
    <p:extLst>
      <p:ext uri="{BB962C8B-B14F-4D97-AF65-F5344CB8AC3E}">
        <p14:creationId xmlns:p14="http://schemas.microsoft.com/office/powerpoint/2010/main" xmlns="" val="82270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A30D64E3-8139-46B2-87D5-C7A0FD03CAF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559151506"/>
              </p:ext>
            </p:extLst>
          </p:nvPr>
        </p:nvGraphicFramePr>
        <p:xfrm>
          <a:off x="478302" y="1145639"/>
          <a:ext cx="6385385" cy="4909481"/>
        </p:xfrm>
        <a:graphic>
          <a:graphicData uri="http://schemas.openxmlformats.org/drawingml/2006/table">
            <a:tbl>
              <a:tblPr/>
              <a:tblGrid>
                <a:gridCol w="227191">
                  <a:extLst>
                    <a:ext uri="{9D8B030D-6E8A-4147-A177-3AD203B41FA5}">
                      <a16:colId xmlns:a16="http://schemas.microsoft.com/office/drawing/2014/main" xmlns="" val="1961712758"/>
                    </a:ext>
                  </a:extLst>
                </a:gridCol>
                <a:gridCol w="1852177">
                  <a:extLst>
                    <a:ext uri="{9D8B030D-6E8A-4147-A177-3AD203B41FA5}">
                      <a16:colId xmlns:a16="http://schemas.microsoft.com/office/drawing/2014/main" xmlns="" val="1445152761"/>
                    </a:ext>
                  </a:extLst>
                </a:gridCol>
                <a:gridCol w="4306017">
                  <a:extLst>
                    <a:ext uri="{9D8B030D-6E8A-4147-A177-3AD203B41FA5}">
                      <a16:colId xmlns:a16="http://schemas.microsoft.com/office/drawing/2014/main" xmlns="" val="1907682029"/>
                    </a:ext>
                  </a:extLst>
                </a:gridCol>
              </a:tblGrid>
              <a:tr h="137380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ОРГАНИЗАЦИЈА</a:t>
                      </a:r>
                      <a:endParaRPr lang="en-US" sz="1400" b="1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ПРОБЛЕМ</a:t>
                      </a:r>
                      <a:endParaRPr lang="en-US" sz="1400" b="1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20513791"/>
                  </a:ext>
                </a:extLst>
              </a:tr>
              <a:tr h="3081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3</a:t>
                      </a:r>
                      <a:endParaRPr lang="en-US" sz="1400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 err="1">
                          <a:latin typeface="+mn-lt"/>
                          <a:ea typeface="Rockwell"/>
                          <a:cs typeface="Times New Roman"/>
                        </a:rPr>
                        <a:t>Производња</a:t>
                      </a:r>
                      <a:r>
                        <a:rPr lang="en-US" sz="2000" b="1" dirty="0">
                          <a:latin typeface="+mn-lt"/>
                          <a:ea typeface="Rockwell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+mn-lt"/>
                          <a:ea typeface="Rockwell"/>
                          <a:cs typeface="Times New Roman"/>
                        </a:rPr>
                        <a:t>аутомобил</a:t>
                      </a:r>
                      <a:r>
                        <a:rPr lang="sr-Cyrl-RS" sz="2000" b="1" dirty="0">
                          <a:latin typeface="+mn-lt"/>
                          <a:ea typeface="Rockwell"/>
                          <a:cs typeface="Times New Roman"/>
                        </a:rPr>
                        <a:t>ских</a:t>
                      </a:r>
                      <a:r>
                        <a:rPr lang="sr-Cyrl-RS" sz="2000" b="1" baseline="0" dirty="0">
                          <a:latin typeface="+mn-lt"/>
                          <a:ea typeface="Rockwell"/>
                          <a:cs typeface="Times New Roman"/>
                        </a:rPr>
                        <a:t> гума</a:t>
                      </a:r>
                      <a:endParaRPr lang="en-US" sz="2000" b="1" dirty="0">
                        <a:latin typeface="+mn-lt"/>
                        <a:ea typeface="Rockwel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2000" dirty="0" smtClean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40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Анализирати </a:t>
                      </a:r>
                      <a:r>
                        <a:rPr lang="sr-Cyrl-RS" sz="2400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узроке могућности грешака код избора добављача за материјале и услуге који се набављају у Србији, и одредити приоритете за решавање ове ситуације, на коју </a:t>
                      </a:r>
                      <a:r>
                        <a:rPr lang="sr-Cyrl-RS" sz="240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је указано у</a:t>
                      </a:r>
                      <a:r>
                        <a:rPr lang="sr-Cyrl-RS" sz="2400" baseline="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 </a:t>
                      </a:r>
                      <a:r>
                        <a:rPr lang="sr-Cyrl-RS" sz="240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последњој интерној </a:t>
                      </a:r>
                      <a:r>
                        <a:rPr lang="sr-Cyrl-RS" sz="2400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провери.</a:t>
                      </a:r>
                      <a:endParaRPr lang="en-US" sz="2400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45155449"/>
                  </a:ext>
                </a:extLst>
              </a:tr>
            </a:tbl>
          </a:graphicData>
        </a:graphic>
      </p:graphicFrame>
      <p:pic>
        <p:nvPicPr>
          <p:cNvPr id="3074" name="Picture 2" descr="Ð ÐµÐ·ÑÐ»ÑÐ°Ñ ÑÐ»Ð¸ÐºÐ° Ð·Ð° gume za auto">
            <a:extLst>
              <a:ext uri="{FF2B5EF4-FFF2-40B4-BE49-F238E27FC236}">
                <a16:creationId xmlns:a16="http://schemas.microsoft.com/office/drawing/2014/main" xmlns="" id="{E34823E2-49E8-4ACF-872F-148C725AF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84799" y="607321"/>
            <a:ext cx="3888520" cy="185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Ð ÐµÐ·ÑÐ»ÑÐ°Ñ ÑÐ»Ð¸ÐºÐ° Ð·Ð° cord production">
            <a:extLst>
              <a:ext uri="{FF2B5EF4-FFF2-40B4-BE49-F238E27FC236}">
                <a16:creationId xmlns:a16="http://schemas.microsoft.com/office/drawing/2014/main" xmlns="" id="{293E3225-A127-4FD8-BE1E-F5D2E5BE0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6907" y="2747580"/>
            <a:ext cx="3364303" cy="248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C96172F-7A39-4823-B53A-96B3EC3F0B65}"/>
              </a:ext>
            </a:extLst>
          </p:cNvPr>
          <p:cNvSpPr/>
          <p:nvPr/>
        </p:nvSpPr>
        <p:spPr>
          <a:xfrm>
            <a:off x="8138415" y="5692112"/>
            <a:ext cx="2414444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GB" b="0" i="0" dirty="0">
                <a:solidFill>
                  <a:srgbClr val="383F3F"/>
                </a:solidFill>
                <a:effectLst/>
                <a:latin typeface="ProximaNova-Regular"/>
              </a:rPr>
              <a:t>ASTM D2969 - 04(2014)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0469DD-BBB3-4A32-95D1-5C558D204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8 D</a:t>
            </a:r>
          </a:p>
        </p:txBody>
      </p:sp>
    </p:spTree>
    <p:extLst>
      <p:ext uri="{BB962C8B-B14F-4D97-AF65-F5344CB8AC3E}">
        <p14:creationId xmlns:p14="http://schemas.microsoft.com/office/powerpoint/2010/main" xmlns="" val="217958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1E33CF-E5B3-4CF1-B044-C1B7B2CE0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33FE7ADE-DDD8-42B6-A3BA-101359399C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89915822"/>
              </p:ext>
            </p:extLst>
          </p:nvPr>
        </p:nvGraphicFramePr>
        <p:xfrm>
          <a:off x="838200" y="1375924"/>
          <a:ext cx="6385385" cy="4695092"/>
        </p:xfrm>
        <a:graphic>
          <a:graphicData uri="http://schemas.openxmlformats.org/drawingml/2006/table">
            <a:tbl>
              <a:tblPr/>
              <a:tblGrid>
                <a:gridCol w="227191">
                  <a:extLst>
                    <a:ext uri="{9D8B030D-6E8A-4147-A177-3AD203B41FA5}">
                      <a16:colId xmlns:a16="http://schemas.microsoft.com/office/drawing/2014/main" xmlns="" val="3255281653"/>
                    </a:ext>
                  </a:extLst>
                </a:gridCol>
                <a:gridCol w="1794245">
                  <a:extLst>
                    <a:ext uri="{9D8B030D-6E8A-4147-A177-3AD203B41FA5}">
                      <a16:colId xmlns:a16="http://schemas.microsoft.com/office/drawing/2014/main" xmlns="" val="2823550489"/>
                    </a:ext>
                  </a:extLst>
                </a:gridCol>
                <a:gridCol w="4363949">
                  <a:extLst>
                    <a:ext uri="{9D8B030D-6E8A-4147-A177-3AD203B41FA5}">
                      <a16:colId xmlns:a16="http://schemas.microsoft.com/office/drawing/2014/main" xmlns="" val="2093470574"/>
                    </a:ext>
                  </a:extLst>
                </a:gridCol>
              </a:tblGrid>
              <a:tr h="80307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ОРГАНИЗАЦИЈА</a:t>
                      </a:r>
                      <a:endParaRPr lang="en-US" sz="1400" b="1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ПРОБЛЕМ</a:t>
                      </a:r>
                      <a:endParaRPr lang="en-US" sz="1400" b="1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51857253"/>
                  </a:ext>
                </a:extLst>
              </a:tr>
              <a:tr h="389201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4</a:t>
                      </a:r>
                      <a:endParaRPr lang="en-US" sz="1400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 err="1">
                          <a:latin typeface="+mn-lt"/>
                          <a:ea typeface="Rockwell"/>
                          <a:cs typeface="Times New Roman"/>
                        </a:rPr>
                        <a:t>Развој</a:t>
                      </a:r>
                      <a:r>
                        <a:rPr lang="en-US" sz="2000" b="1" dirty="0">
                          <a:latin typeface="+mn-lt"/>
                          <a:ea typeface="Rockwell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+mn-lt"/>
                          <a:ea typeface="Rockwell"/>
                          <a:cs typeface="Times New Roman"/>
                        </a:rPr>
                        <a:t>софтвера</a:t>
                      </a:r>
                      <a:endParaRPr lang="en-US" sz="2000" b="1" dirty="0">
                        <a:latin typeface="+mn-lt"/>
                        <a:ea typeface="Rockwel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r-Cyrl-RS" sz="2000" dirty="0" smtClean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Највећи </a:t>
                      </a:r>
                      <a:r>
                        <a:rPr lang="sr-Cyrl-RS" sz="2400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део пројеката се завршава уз прековремени рад запослених, што захтева непланиране исплате и смањује приход. </a:t>
                      </a:r>
                      <a:endParaRPr lang="sr-Cyrl-RS" sz="2400" dirty="0" smtClean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r-Cyrl-RS" sz="2400" dirty="0" smtClean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Нађите </a:t>
                      </a:r>
                      <a:r>
                        <a:rPr lang="sr-Cyrl-RS" sz="2400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узроке и одредити приоритете у решавању овога проблема.</a:t>
                      </a:r>
                      <a:endParaRPr lang="en-US" sz="2400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99157953"/>
                  </a:ext>
                </a:extLst>
              </a:tr>
            </a:tbl>
          </a:graphicData>
        </a:graphic>
      </p:graphicFrame>
      <p:pic>
        <p:nvPicPr>
          <p:cNvPr id="4100" name="Picture 4" descr="Ð ÐµÐ·ÑÐ»ÑÐ°Ñ ÑÐ»Ð¸ÐºÐ° Ð·Ð° game production process">
            <a:extLst>
              <a:ext uri="{FF2B5EF4-FFF2-40B4-BE49-F238E27FC236}">
                <a16:creationId xmlns:a16="http://schemas.microsoft.com/office/drawing/2014/main" xmlns="" id="{44CB6313-1B49-4D53-9EDE-B5D5D61DF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94822" y="4262816"/>
            <a:ext cx="2900625" cy="193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Ð ÐµÐ·ÑÐ»ÑÐ°Ñ ÑÐ»Ð¸ÐºÐ° Ð·Ð° game production process">
            <a:extLst>
              <a:ext uri="{FF2B5EF4-FFF2-40B4-BE49-F238E27FC236}">
                <a16:creationId xmlns:a16="http://schemas.microsoft.com/office/drawing/2014/main" xmlns="" id="{83A3EA02-B309-4109-98E5-05EC4FF65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5996" y="947522"/>
            <a:ext cx="3697852" cy="1848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Ð ÐµÐ·ÑÐ»ÑÐ°Ñ ÑÐ»Ð¸ÐºÐ° Ð·Ð° teleworking rules">
            <a:extLst>
              <a:ext uri="{FF2B5EF4-FFF2-40B4-BE49-F238E27FC236}">
                <a16:creationId xmlns:a16="http://schemas.microsoft.com/office/drawing/2014/main" xmlns="" id="{DA1FD211-92B4-4BB4-B23D-034D787C4C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5996" y="301998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7B49F8-6DB7-4EE5-8214-4BF6762ED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8 D</a:t>
            </a:r>
          </a:p>
        </p:txBody>
      </p:sp>
    </p:spTree>
    <p:extLst>
      <p:ext uri="{BB962C8B-B14F-4D97-AF65-F5344CB8AC3E}">
        <p14:creationId xmlns:p14="http://schemas.microsoft.com/office/powerpoint/2010/main" xmlns="" val="181570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43EB69DE-C5DB-4472-92BF-036B8A1060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48904249"/>
              </p:ext>
            </p:extLst>
          </p:nvPr>
        </p:nvGraphicFramePr>
        <p:xfrm>
          <a:off x="1086678" y="1630468"/>
          <a:ext cx="5568418" cy="4112391"/>
        </p:xfrm>
        <a:graphic>
          <a:graphicData uri="http://schemas.openxmlformats.org/drawingml/2006/table">
            <a:tbl>
              <a:tblPr/>
              <a:tblGrid>
                <a:gridCol w="195059">
                  <a:extLst>
                    <a:ext uri="{9D8B030D-6E8A-4147-A177-3AD203B41FA5}">
                      <a16:colId xmlns:a16="http://schemas.microsoft.com/office/drawing/2014/main" xmlns="" val="163356698"/>
                    </a:ext>
                  </a:extLst>
                </a:gridCol>
                <a:gridCol w="2060314">
                  <a:extLst>
                    <a:ext uri="{9D8B030D-6E8A-4147-A177-3AD203B41FA5}">
                      <a16:colId xmlns:a16="http://schemas.microsoft.com/office/drawing/2014/main" xmlns="" val="2887582301"/>
                    </a:ext>
                  </a:extLst>
                </a:gridCol>
                <a:gridCol w="3313045">
                  <a:extLst>
                    <a:ext uri="{9D8B030D-6E8A-4147-A177-3AD203B41FA5}">
                      <a16:colId xmlns:a16="http://schemas.microsoft.com/office/drawing/2014/main" xmlns="" val="2146947951"/>
                    </a:ext>
                  </a:extLst>
                </a:gridCol>
              </a:tblGrid>
              <a:tr h="62240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ОРГАНИЗАЦИЈА</a:t>
                      </a:r>
                      <a:endParaRPr lang="en-US" sz="1400" b="1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ПРОБЛЕМ</a:t>
                      </a:r>
                      <a:endParaRPr lang="en-US" sz="1400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68212236"/>
                  </a:ext>
                </a:extLst>
              </a:tr>
              <a:tr h="348998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5</a:t>
                      </a:r>
                      <a:endParaRPr lang="en-US" sz="1400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 err="1">
                          <a:latin typeface="+mn-lt"/>
                          <a:ea typeface="Rockwell"/>
                          <a:cs typeface="Times New Roman"/>
                        </a:rPr>
                        <a:t>Производња</a:t>
                      </a:r>
                      <a:r>
                        <a:rPr lang="en-US" sz="2000" b="1" dirty="0">
                          <a:latin typeface="+mn-lt"/>
                          <a:ea typeface="Rockwell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+mn-lt"/>
                          <a:ea typeface="Rockwell"/>
                          <a:cs typeface="Times New Roman"/>
                        </a:rPr>
                        <a:t>каблов</a:t>
                      </a:r>
                      <a:r>
                        <a:rPr lang="sr-Cyrl-RS" sz="2000" b="1" dirty="0">
                          <a:latin typeface="+mn-lt"/>
                          <a:ea typeface="Rockwell"/>
                          <a:cs typeface="Times New Roman"/>
                        </a:rPr>
                        <a:t>ских</a:t>
                      </a:r>
                      <a:r>
                        <a:rPr lang="sr-Cyrl-RS" sz="2000" b="1" baseline="0" dirty="0">
                          <a:latin typeface="+mn-lt"/>
                          <a:ea typeface="Rockwell"/>
                          <a:cs typeface="Times New Roman"/>
                        </a:rPr>
                        <a:t> сетова</a:t>
                      </a:r>
                      <a:r>
                        <a:rPr lang="en-US" sz="2000" b="1" dirty="0">
                          <a:latin typeface="+mn-lt"/>
                          <a:ea typeface="Rockwell"/>
                          <a:cs typeface="Times New Roman"/>
                        </a:rPr>
                        <a:t> и </a:t>
                      </a:r>
                      <a:r>
                        <a:rPr lang="en-US" sz="2000" b="1" dirty="0" err="1">
                          <a:latin typeface="+mn-lt"/>
                          <a:ea typeface="Rockwell"/>
                          <a:cs typeface="Times New Roman"/>
                        </a:rPr>
                        <a:t>жичаних</a:t>
                      </a:r>
                      <a:r>
                        <a:rPr lang="en-US" sz="2000" b="1" dirty="0">
                          <a:latin typeface="+mn-lt"/>
                          <a:ea typeface="Rockwell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+mn-lt"/>
                          <a:ea typeface="Rockwell"/>
                          <a:cs typeface="Times New Roman"/>
                        </a:rPr>
                        <a:t>система</a:t>
                      </a:r>
                      <a:r>
                        <a:rPr lang="en-US" sz="2000" b="1" dirty="0">
                          <a:latin typeface="+mn-lt"/>
                          <a:ea typeface="Rockwell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+mn-lt"/>
                          <a:ea typeface="Rockwell"/>
                          <a:cs typeface="Times New Roman"/>
                        </a:rPr>
                        <a:t>за</a:t>
                      </a:r>
                      <a:r>
                        <a:rPr lang="en-US" sz="2000" b="1" dirty="0">
                          <a:latin typeface="+mn-lt"/>
                          <a:ea typeface="Rockwell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+mn-lt"/>
                          <a:ea typeface="Rockwell"/>
                          <a:cs typeface="Times New Roman"/>
                        </a:rPr>
                        <a:t>аутоиндустрију</a:t>
                      </a:r>
                      <a:endParaRPr lang="en-US" sz="2000" b="1" dirty="0">
                        <a:latin typeface="+mn-lt"/>
                        <a:ea typeface="Rockwel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r-Cyrl-RS" sz="2000" dirty="0" smtClean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Порастао </a:t>
                      </a:r>
                      <a:r>
                        <a:rPr lang="sr-Cyrl-RS" sz="2400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је број приговора купаца на кашњење испорука, анализирати узроке и одредити главне узроке</a:t>
                      </a:r>
                      <a:r>
                        <a:rPr lang="en-US" sz="2400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 </a:t>
                      </a:r>
                      <a:r>
                        <a:rPr lang="sr-Cyrl-RS" sz="2400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ради решавања овога проблема.</a:t>
                      </a:r>
                      <a:endParaRPr lang="en-US" sz="2400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37027596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xmlns="" id="{F172D21E-0B0B-4035-AD94-76A00F55D67C}"/>
              </a:ext>
            </a:extLst>
          </p:cNvPr>
          <p:cNvSpPr txBox="1">
            <a:spLocks/>
          </p:cNvSpPr>
          <p:nvPr/>
        </p:nvSpPr>
        <p:spPr>
          <a:xfrm>
            <a:off x="1381108" y="235677"/>
            <a:ext cx="94297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sr-Cyrl-RS" sz="3200" b="1" dirty="0">
                <a:latin typeface="+mj-lt"/>
                <a:ea typeface="+mj-ea"/>
                <a:cs typeface="+mj-cs"/>
              </a:rPr>
              <a:t>ПРИМЕРИ ЗА ВЕЖБАЊЕ 8 Д </a:t>
            </a:r>
            <a:endParaRPr lang="en-US" sz="32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5122" name="Picture 2" descr="Ð ÐµÐ·ÑÐ»ÑÐ°Ñ ÑÐ»Ð¸ÐºÐ° Ð·Ð° wires for auto industry">
            <a:extLst>
              <a:ext uri="{FF2B5EF4-FFF2-40B4-BE49-F238E27FC236}">
                <a16:creationId xmlns:a16="http://schemas.microsoft.com/office/drawing/2014/main" xmlns="" id="{CF9DAA68-0379-4865-AAD3-D363E7332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7965" y="1154739"/>
            <a:ext cx="3688661" cy="3481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Ð ÐµÐ·ÑÐ»ÑÐ°Ñ ÑÐ»Ð¸ÐºÐ° Ð·Ð° wires for auto industry">
            <a:extLst>
              <a:ext uri="{FF2B5EF4-FFF2-40B4-BE49-F238E27FC236}">
                <a16:creationId xmlns:a16="http://schemas.microsoft.com/office/drawing/2014/main" xmlns="" id="{01DDCA5B-2AFB-4163-8F8F-80AF15FDE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1221" y="4714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105AB34F-2F9B-4A5D-AC02-41AEF6519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8 D</a:t>
            </a:r>
          </a:p>
        </p:txBody>
      </p:sp>
    </p:spTree>
    <p:extLst>
      <p:ext uri="{BB962C8B-B14F-4D97-AF65-F5344CB8AC3E}">
        <p14:creationId xmlns:p14="http://schemas.microsoft.com/office/powerpoint/2010/main" xmlns="" val="41201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A3E6A65E-D0B6-4989-BAE0-1EAED6DB4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8866226"/>
              </p:ext>
            </p:extLst>
          </p:nvPr>
        </p:nvGraphicFramePr>
        <p:xfrm>
          <a:off x="527582" y="1571862"/>
          <a:ext cx="5568418" cy="4164359"/>
        </p:xfrm>
        <a:graphic>
          <a:graphicData uri="http://schemas.openxmlformats.org/drawingml/2006/table">
            <a:tbl>
              <a:tblPr/>
              <a:tblGrid>
                <a:gridCol w="195059">
                  <a:extLst>
                    <a:ext uri="{9D8B030D-6E8A-4147-A177-3AD203B41FA5}">
                      <a16:colId xmlns:a16="http://schemas.microsoft.com/office/drawing/2014/main" xmlns="" val="2656275775"/>
                    </a:ext>
                  </a:extLst>
                </a:gridCol>
                <a:gridCol w="2060314">
                  <a:extLst>
                    <a:ext uri="{9D8B030D-6E8A-4147-A177-3AD203B41FA5}">
                      <a16:colId xmlns:a16="http://schemas.microsoft.com/office/drawing/2014/main" xmlns="" val="640756532"/>
                    </a:ext>
                  </a:extLst>
                </a:gridCol>
                <a:gridCol w="3313045">
                  <a:extLst>
                    <a:ext uri="{9D8B030D-6E8A-4147-A177-3AD203B41FA5}">
                      <a16:colId xmlns:a16="http://schemas.microsoft.com/office/drawing/2014/main" xmlns="" val="3178567069"/>
                    </a:ext>
                  </a:extLst>
                </a:gridCol>
              </a:tblGrid>
              <a:tr h="50675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ОРГАНИЗАЦИЈА</a:t>
                      </a:r>
                      <a:endParaRPr lang="en-US" sz="1400" b="1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ПРОБЛЕМ</a:t>
                      </a:r>
                      <a:endParaRPr lang="en-US" sz="1400" b="1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80941292"/>
                  </a:ext>
                </a:extLst>
              </a:tr>
              <a:tr h="23939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6</a:t>
                      </a:r>
                      <a:endParaRPr lang="en-US" sz="2000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i="1" dirty="0">
                          <a:latin typeface="+mn-lt"/>
                          <a:ea typeface="Rockwell"/>
                          <a:cs typeface="Times New Roman"/>
                        </a:rPr>
                        <a:t>Call </a:t>
                      </a:r>
                      <a:r>
                        <a:rPr lang="en-US" sz="2000" b="1" i="1" dirty="0" err="1">
                          <a:latin typeface="+mn-lt"/>
                          <a:ea typeface="Rockwell"/>
                          <a:cs typeface="Times New Roman"/>
                        </a:rPr>
                        <a:t>centr</a:t>
                      </a:r>
                      <a:r>
                        <a:rPr lang="sr-Cyrl-RS" sz="2000" b="1" i="1" dirty="0">
                          <a:latin typeface="+mn-lt"/>
                          <a:ea typeface="Rockwell"/>
                          <a:cs typeface="Times New Roman"/>
                        </a:rPr>
                        <a:t>е</a:t>
                      </a:r>
                      <a:r>
                        <a:rPr lang="en-US" sz="2000" b="1" dirty="0">
                          <a:latin typeface="+mn-lt"/>
                          <a:ea typeface="Rockwell"/>
                          <a:cs typeface="Times New Roman"/>
                        </a:rPr>
                        <a:t> </a:t>
                      </a:r>
                      <a:r>
                        <a:rPr lang="sr-Cyrl-RS" sz="2000" b="1" dirty="0">
                          <a:latin typeface="+mn-lt"/>
                          <a:ea typeface="Rockwell"/>
                          <a:cs typeface="Times New Roman"/>
                        </a:rPr>
                        <a:t>намењен</a:t>
                      </a:r>
                      <a:r>
                        <a:rPr lang="sr-Cyrl-RS" sz="2000" b="1" baseline="0" dirty="0">
                          <a:latin typeface="+mn-lt"/>
                          <a:ea typeface="Rockwell"/>
                          <a:cs typeface="Times New Roman"/>
                        </a:rPr>
                        <a:t> иностранству </a:t>
                      </a:r>
                      <a:r>
                        <a:rPr lang="en-US" sz="2000" b="1" dirty="0">
                          <a:latin typeface="+mn-lt"/>
                          <a:ea typeface="Rockwell"/>
                          <a:cs typeface="Times New Roman"/>
                        </a:rPr>
                        <a:t>– </a:t>
                      </a:r>
                      <a:r>
                        <a:rPr lang="en-US" sz="2000" b="1" dirty="0" err="1">
                          <a:latin typeface="+mn-lt"/>
                          <a:ea typeface="Rockwell"/>
                          <a:cs typeface="Times New Roman"/>
                        </a:rPr>
                        <a:t>за</a:t>
                      </a:r>
                      <a:r>
                        <a:rPr lang="en-US" sz="2000" b="1" dirty="0">
                          <a:latin typeface="+mn-lt"/>
                          <a:ea typeface="Rockwell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+mn-lt"/>
                          <a:ea typeface="Rockwell"/>
                          <a:cs typeface="Times New Roman"/>
                        </a:rPr>
                        <a:t>терминале</a:t>
                      </a:r>
                      <a:r>
                        <a:rPr lang="en-US" sz="2000" b="1" dirty="0">
                          <a:latin typeface="+mn-lt"/>
                          <a:ea typeface="Rockwell"/>
                          <a:cs typeface="Times New Roman"/>
                        </a:rPr>
                        <a:t> и </a:t>
                      </a:r>
                      <a:r>
                        <a:rPr lang="en-US" sz="2000" b="1" dirty="0" err="1">
                          <a:latin typeface="+mn-lt"/>
                          <a:ea typeface="Rockwell"/>
                          <a:cs typeface="Times New Roman"/>
                        </a:rPr>
                        <a:t>платне</a:t>
                      </a:r>
                      <a:r>
                        <a:rPr lang="en-US" sz="2000" b="1" baseline="0" dirty="0">
                          <a:latin typeface="+mn-lt"/>
                          <a:ea typeface="Rockwell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+mn-lt"/>
                          <a:ea typeface="Rockwell"/>
                          <a:cs typeface="Times New Roman"/>
                        </a:rPr>
                        <a:t>картице</a:t>
                      </a:r>
                      <a:endParaRPr lang="en-US" sz="2000" b="1" dirty="0">
                        <a:latin typeface="+mn-lt"/>
                        <a:ea typeface="Rockwel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Дневно 10% дежурних оператера, у просеку, не долази на посао или се јавља да има здравствених проблема. </a:t>
                      </a:r>
                      <a:endParaRPr lang="sr-Cyrl-RS" sz="2400" dirty="0" smtClean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r-Cyrl-RS" sz="2400" dirty="0" smtClean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Анализирајте </a:t>
                      </a:r>
                      <a:r>
                        <a:rPr lang="sr-Cyrl-RS" sz="2400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узроке и приоритете у решавању.</a:t>
                      </a:r>
                      <a:endParaRPr lang="en-US" sz="2400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19697912"/>
                  </a:ext>
                </a:extLst>
              </a:tr>
            </a:tbl>
          </a:graphicData>
        </a:graphic>
      </p:graphicFrame>
      <p:pic>
        <p:nvPicPr>
          <p:cNvPr id="6146" name="Picture 2" descr="Ð ÐµÐ·ÑÐ»ÑÐ°Ñ ÑÐ»Ð¸ÐºÐ° Ð·Ð° call centar">
            <a:extLst>
              <a:ext uri="{FF2B5EF4-FFF2-40B4-BE49-F238E27FC236}">
                <a16:creationId xmlns:a16="http://schemas.microsoft.com/office/drawing/2014/main" xmlns="" id="{B8DE0084-BC25-4F95-900E-6A5BDC3C6C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3207" y="2533541"/>
            <a:ext cx="3501357" cy="2612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95BDEF22-2EFC-4C62-8334-709C985EDE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8929" y="369089"/>
            <a:ext cx="2619375" cy="1743075"/>
          </a:xfrm>
          <a:prstGeom prst="rect">
            <a:avLst/>
          </a:prstGeom>
        </p:spPr>
      </p:pic>
      <p:pic>
        <p:nvPicPr>
          <p:cNvPr id="6148" name="Picture 4" descr="Ð ÐµÐ·ÑÐ»ÑÐ°Ñ ÑÐ»Ð¸ÐºÐ° Ð·Ð° average time entering call centers">
            <a:extLst>
              <a:ext uri="{FF2B5EF4-FFF2-40B4-BE49-F238E27FC236}">
                <a16:creationId xmlns:a16="http://schemas.microsoft.com/office/drawing/2014/main" xmlns="" id="{BE6218CE-214D-494F-A1EC-00FA05DAD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71661" y="330989"/>
            <a:ext cx="2562225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CAB5768-ED8E-4A05-9E46-50692D58B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8 D</a:t>
            </a:r>
          </a:p>
        </p:txBody>
      </p:sp>
    </p:spTree>
    <p:extLst>
      <p:ext uri="{BB962C8B-B14F-4D97-AF65-F5344CB8AC3E}">
        <p14:creationId xmlns:p14="http://schemas.microsoft.com/office/powerpoint/2010/main" xmlns="" val="88000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FEB6FC6C-059F-49BC-8811-0BD88DCDC0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73209362"/>
              </p:ext>
            </p:extLst>
          </p:nvPr>
        </p:nvGraphicFramePr>
        <p:xfrm>
          <a:off x="838200" y="1315964"/>
          <a:ext cx="5568418" cy="4140460"/>
        </p:xfrm>
        <a:graphic>
          <a:graphicData uri="http://schemas.openxmlformats.org/drawingml/2006/table">
            <a:tbl>
              <a:tblPr/>
              <a:tblGrid>
                <a:gridCol w="195059">
                  <a:extLst>
                    <a:ext uri="{9D8B030D-6E8A-4147-A177-3AD203B41FA5}">
                      <a16:colId xmlns:a16="http://schemas.microsoft.com/office/drawing/2014/main" xmlns="" val="1951276344"/>
                    </a:ext>
                  </a:extLst>
                </a:gridCol>
                <a:gridCol w="2060314">
                  <a:extLst>
                    <a:ext uri="{9D8B030D-6E8A-4147-A177-3AD203B41FA5}">
                      <a16:colId xmlns:a16="http://schemas.microsoft.com/office/drawing/2014/main" xmlns="" val="3627388223"/>
                    </a:ext>
                  </a:extLst>
                </a:gridCol>
                <a:gridCol w="3313045">
                  <a:extLst>
                    <a:ext uri="{9D8B030D-6E8A-4147-A177-3AD203B41FA5}">
                      <a16:colId xmlns:a16="http://schemas.microsoft.com/office/drawing/2014/main" xmlns="" val="522613298"/>
                    </a:ext>
                  </a:extLst>
                </a:gridCol>
              </a:tblGrid>
              <a:tr h="72625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ОРГАНИЗАЦИЈА</a:t>
                      </a:r>
                      <a:endParaRPr lang="en-US" sz="1400" b="1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ПРОБЛЕМ</a:t>
                      </a:r>
                      <a:endParaRPr lang="en-US" sz="1400" b="1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1034901"/>
                  </a:ext>
                </a:extLst>
              </a:tr>
              <a:tr h="341421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7</a:t>
                      </a:r>
                      <a:endParaRPr lang="en-US" sz="2000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 err="1">
                          <a:latin typeface="+mn-lt"/>
                          <a:ea typeface="Rockwell"/>
                          <a:cs typeface="Times New Roman"/>
                        </a:rPr>
                        <a:t>Производња</a:t>
                      </a:r>
                      <a:r>
                        <a:rPr lang="en-US" sz="2000" b="1" dirty="0">
                          <a:latin typeface="+mn-lt"/>
                          <a:ea typeface="Rockwell"/>
                          <a:cs typeface="Times New Roman"/>
                        </a:rPr>
                        <a:t> </a:t>
                      </a:r>
                      <a:r>
                        <a:rPr lang="sr-Cyrl-RS" sz="2000" b="1" dirty="0">
                          <a:latin typeface="+mn-lt"/>
                          <a:ea typeface="Rockwell"/>
                          <a:cs typeface="Times New Roman"/>
                        </a:rPr>
                        <a:t> и прерада</a:t>
                      </a:r>
                      <a:r>
                        <a:rPr lang="sr-Cyrl-RS" sz="2000" b="1" baseline="0" dirty="0">
                          <a:latin typeface="+mn-lt"/>
                          <a:ea typeface="Rockwell"/>
                          <a:cs typeface="Times New Roman"/>
                        </a:rPr>
                        <a:t> млека</a:t>
                      </a:r>
                      <a:endParaRPr lang="en-US" sz="2000" b="1" dirty="0">
                        <a:latin typeface="+mn-lt"/>
                        <a:ea typeface="Rockwel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r-Cyrl-RS" sz="2000" dirty="0" smtClean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Повећан </a:t>
                      </a:r>
                      <a:r>
                        <a:rPr lang="sr-Cyrl-RS" sz="2400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је број рекламација на </a:t>
                      </a:r>
                      <a:r>
                        <a:rPr lang="sr-Cyrl-RS" sz="240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1</a:t>
                      </a:r>
                      <a:r>
                        <a:rPr lang="en-US" sz="240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l</a:t>
                      </a:r>
                      <a:r>
                        <a:rPr lang="en-US" sz="2400" baseline="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 </a:t>
                      </a:r>
                      <a:r>
                        <a:rPr lang="sr-Cyrl-RS" sz="240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паковање </a:t>
                      </a:r>
                      <a:r>
                        <a:rPr lang="sr-Cyrl-RS" sz="2400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млека, од јуна ове године. </a:t>
                      </a:r>
                      <a:endParaRPr lang="en-US" sz="2400" dirty="0" smtClean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400" dirty="0" smtClean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 smtClean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Анализирајте </a:t>
                      </a:r>
                      <a:r>
                        <a:rPr lang="sr-Cyrl-RS" sz="2400" dirty="0">
                          <a:latin typeface="Calibri" pitchFamily="34" charset="0"/>
                          <a:ea typeface="Rockwell"/>
                          <a:cs typeface="Calibri" pitchFamily="34" charset="0"/>
                        </a:rPr>
                        <a:t>узроке и одредите најзначајније.</a:t>
                      </a:r>
                      <a:endParaRPr lang="en-US" sz="2400" dirty="0">
                        <a:latin typeface="Calibri" pitchFamily="34" charset="0"/>
                        <a:ea typeface="Rockwell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38023007"/>
                  </a:ext>
                </a:extLst>
              </a:tr>
            </a:tbl>
          </a:graphicData>
        </a:graphic>
      </p:graphicFrame>
      <p:pic>
        <p:nvPicPr>
          <p:cNvPr id="7172" name="Picture 4" descr="Ð ÐµÐ·ÑÐ»ÑÐ°Ñ ÑÐ»Ð¸ÐºÐ° Ð·Ð° jogurt production">
            <a:extLst>
              <a:ext uri="{FF2B5EF4-FFF2-40B4-BE49-F238E27FC236}">
                <a16:creationId xmlns:a16="http://schemas.microsoft.com/office/drawing/2014/main" xmlns="" id="{D8FC461C-D483-4070-B85A-3FDB072739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39012" y="345109"/>
            <a:ext cx="3374076" cy="252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picture containing cup&#10;&#10;Description automatically generated">
            <a:extLst>
              <a:ext uri="{FF2B5EF4-FFF2-40B4-BE49-F238E27FC236}">
                <a16:creationId xmlns:a16="http://schemas.microsoft.com/office/drawing/2014/main" xmlns="" id="{D77CB1FF-90AB-4853-81B1-2370D9C51A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95424" y="2990965"/>
            <a:ext cx="2466758" cy="3343106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2BDB67-F7EB-4561-86C2-27CD0B810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8 D</a:t>
            </a:r>
          </a:p>
        </p:txBody>
      </p:sp>
    </p:spTree>
    <p:extLst>
      <p:ext uri="{BB962C8B-B14F-4D97-AF65-F5344CB8AC3E}">
        <p14:creationId xmlns:p14="http://schemas.microsoft.com/office/powerpoint/2010/main" xmlns="" val="352772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14DD0B0-B614-4041-AD0E-692DD3468744}">
  <we:reference id="wa104379177" version="1.0.0.1" store="en-001" storeType="OMEX"/>
  <we:alternateReferences>
    <we:reference id="wa104379177" version="1.0.0.1" store="wa104379177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420</Words>
  <Application>Microsoft Office PowerPoint</Application>
  <PresentationFormat>Custom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ОДАБРАНА ПОГЛАВЉА ИЗ МЕНАЏМЕНТ КВАЛИТЕТА 1</vt:lpstr>
      <vt:lpstr>РИБЉА КОСТ И ПАРЕТО  ВЕЖБА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D VEŽBA </dc:title>
  <dc:creator>Vladimir Simić</dc:creator>
  <cp:lastModifiedBy>student1</cp:lastModifiedBy>
  <cp:revision>49</cp:revision>
  <dcterms:created xsi:type="dcterms:W3CDTF">2018-11-10T07:07:49Z</dcterms:created>
  <dcterms:modified xsi:type="dcterms:W3CDTF">2018-12-06T11:17:09Z</dcterms:modified>
</cp:coreProperties>
</file>