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60" r:id="rId4"/>
    <p:sldId id="276" r:id="rId5"/>
    <p:sldId id="278" r:id="rId6"/>
    <p:sldId id="277" r:id="rId7"/>
    <p:sldId id="279" r:id="rId8"/>
    <p:sldId id="282"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2E23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876" autoAdjust="0"/>
    <p:restoredTop sz="69275" autoAdjust="0"/>
  </p:normalViewPr>
  <p:slideViewPr>
    <p:cSldViewPr>
      <p:cViewPr varScale="1">
        <p:scale>
          <a:sx n="88" d="100"/>
          <a:sy n="88" d="100"/>
        </p:scale>
        <p:origin x="-13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26634-3C02-4E79-8EE4-FB2A1A59966A}" type="datetimeFigureOut">
              <a:rPr lang="en-US" smtClean="0"/>
              <a:pPr/>
              <a:t>12/13/2019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1C2C1-2B8A-41A7-93A4-90A09CD3AD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41C2C1-2B8A-41A7-93A4-90A09CD3AD1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sr-Cyrl-CS" sz="1200" kern="1200" dirty="0">
                <a:solidFill>
                  <a:schemeClr val="tx1"/>
                </a:solidFill>
                <a:latin typeface="+mn-lt"/>
                <a:ea typeface="+mn-ea"/>
                <a:cs typeface="+mn-cs"/>
              </a:rPr>
              <a:t>Спирала квалитета показује да је у циљу постизања (као и превазилажења) задовољења корисника и њихове лојалности, потребно успоставити везу између немалог броја функција и активности. Неке од њих се обављају у самој организацији (било да је она робно-производна или услужна), а неке обављају добављачи, трговци, правни заступници и остали. Свака</a:t>
            </a:r>
            <a:r>
              <a:rPr lang="sr-Cyrl-CS" sz="1200" kern="1200" baseline="0" dirty="0">
                <a:solidFill>
                  <a:schemeClr val="tx1"/>
                </a:solidFill>
                <a:latin typeface="+mn-lt"/>
                <a:ea typeface="+mn-ea"/>
                <a:cs typeface="+mn-cs"/>
              </a:rPr>
              <a:t> </a:t>
            </a:r>
            <a:r>
              <a:rPr lang="sr-Cyrl-CS" sz="1200" kern="1200" dirty="0">
                <a:solidFill>
                  <a:schemeClr val="tx1"/>
                </a:solidFill>
                <a:latin typeface="+mn-lt"/>
                <a:ea typeface="+mn-ea"/>
                <a:cs typeface="+mn-cs"/>
              </a:rPr>
              <a:t>функција у своме домену, поред основних активности, има и оне активности које су усредсређене на квалитет, као и одговорност и право за </a:t>
            </a:r>
            <a:r>
              <a:rPr lang="sr-Cyrl-CS" sz="1200" b="1" kern="1200" dirty="0">
                <a:solidFill>
                  <a:schemeClr val="tx1"/>
                </a:solidFill>
                <a:latin typeface="+mn-lt"/>
                <a:ea typeface="+mn-ea"/>
                <a:cs typeface="+mn-cs"/>
              </a:rPr>
              <a:t>„уграђивање“</a:t>
            </a:r>
            <a:r>
              <a:rPr lang="sr-Cyrl-CS" sz="1200" kern="1200" dirty="0">
                <a:solidFill>
                  <a:schemeClr val="tx1"/>
                </a:solidFill>
                <a:latin typeface="+mn-lt"/>
                <a:ea typeface="+mn-ea"/>
                <a:cs typeface="+mn-cs"/>
              </a:rPr>
              <a:t> одређене „дозе“ квалитета</a:t>
            </a:r>
          </a:p>
          <a:p>
            <a:pPr algn="just"/>
            <a:endParaRPr lang="sr-Cyrl-CS" sz="1200" kern="1200" dirty="0">
              <a:solidFill>
                <a:schemeClr val="tx1"/>
              </a:solidFill>
              <a:latin typeface="+mn-lt"/>
              <a:ea typeface="+mn-ea"/>
              <a:cs typeface="+mn-cs"/>
            </a:endParaRPr>
          </a:p>
          <a:p>
            <a:pPr algn="just"/>
            <a:r>
              <a:rPr lang="sr-Cyrl-CS" sz="1200" kern="1200" dirty="0">
                <a:solidFill>
                  <a:schemeClr val="tx1"/>
                </a:solidFill>
                <a:latin typeface="+mn-lt"/>
                <a:ea typeface="+mn-ea"/>
                <a:cs typeface="+mn-cs"/>
              </a:rPr>
              <a:t>Спирала</a:t>
            </a:r>
            <a:r>
              <a:rPr lang="sr-Cyrl-CS" sz="1200" kern="1200" baseline="0" dirty="0">
                <a:solidFill>
                  <a:schemeClr val="tx1"/>
                </a:solidFill>
                <a:latin typeface="+mn-lt"/>
                <a:ea typeface="+mn-ea"/>
                <a:cs typeface="+mn-cs"/>
              </a:rPr>
              <a:t> показује активности једне организације а не организациону структуру, јер у мањим организацијама наведене активности може обављати један човек, док у већим орган. Ове активности су подељене између одељења или служби.</a:t>
            </a:r>
            <a:endParaRPr lang="sr-Cyrl-CS" sz="1200"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sr-Cyrl-CS" sz="1200" kern="120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sr-Cyrl-CS" sz="1200" kern="1200" dirty="0">
                <a:solidFill>
                  <a:schemeClr val="tx1"/>
                </a:solidFill>
                <a:latin typeface="+mn-lt"/>
                <a:ea typeface="+mn-ea"/>
                <a:cs typeface="+mn-cs"/>
              </a:rPr>
              <a:t>Међутим</a:t>
            </a:r>
            <a:r>
              <a:rPr lang="sr-Cyrl-CS" sz="1200" kern="1200" baseline="0" dirty="0">
                <a:solidFill>
                  <a:schemeClr val="tx1"/>
                </a:solidFill>
                <a:latin typeface="+mn-lt"/>
                <a:ea typeface="+mn-ea"/>
                <a:cs typeface="+mn-cs"/>
              </a:rPr>
              <a:t> постоје и функције или ти подсистеми који се </a:t>
            </a:r>
            <a:r>
              <a:rPr lang="sr-Cyrl-CS" sz="1200" kern="1200" dirty="0">
                <a:solidFill>
                  <a:schemeClr val="tx1"/>
                </a:solidFill>
                <a:latin typeface="+mn-lt"/>
                <a:ea typeface="+mn-ea"/>
                <a:cs typeface="+mn-cs"/>
              </a:rPr>
              <a:t>протежу“ кроз целу организацију, као што су менаџмент људских ресурса, менаџмент информационог система, менаџмент финансија и, наравно, квалитета.</a:t>
            </a:r>
            <a:endParaRPr lang="en-US" sz="1200" kern="1200" dirty="0">
              <a:solidFill>
                <a:schemeClr val="tx1"/>
              </a:solidFill>
              <a:latin typeface="+mn-lt"/>
              <a:ea typeface="+mn-ea"/>
              <a:cs typeface="+mn-cs"/>
            </a:endParaRPr>
          </a:p>
          <a:p>
            <a:pPr algn="just"/>
            <a:endParaRPr lang="sr-Cyrl-CS" sz="1200" kern="1200" dirty="0">
              <a:solidFill>
                <a:schemeClr val="tx1"/>
              </a:solidFill>
              <a:latin typeface="+mn-lt"/>
              <a:ea typeface="+mn-ea"/>
              <a:cs typeface="+mn-cs"/>
            </a:endParaRPr>
          </a:p>
          <a:p>
            <a:pPr algn="just"/>
            <a:endParaRPr lang="sr-Cyrl-C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41C2C1-2B8A-41A7-93A4-90A09CD3AD1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sr-Cyrl-CS" sz="1200" kern="1200" dirty="0">
                <a:solidFill>
                  <a:schemeClr val="tx1"/>
                </a:solidFill>
                <a:latin typeface="+mn-lt"/>
                <a:ea typeface="+mn-ea"/>
                <a:cs typeface="+mn-cs"/>
              </a:rPr>
              <a:t>Обједињене, све ове активности - функцијске, међуфункцијске и на нивоу организације резултују квалитетом производа. Заједничко име за све наведене активности је „</a:t>
            </a:r>
            <a:r>
              <a:rPr lang="sr-Cyrl-CS" sz="1200" b="1" kern="1200" dirty="0">
                <a:solidFill>
                  <a:schemeClr val="tx1"/>
                </a:solidFill>
                <a:latin typeface="+mn-lt"/>
                <a:ea typeface="+mn-ea"/>
                <a:cs typeface="+mn-cs"/>
              </a:rPr>
              <a:t>функција квалитета“</a:t>
            </a:r>
            <a:r>
              <a:rPr lang="sr-Cyrl-CS" sz="1200" kern="1200" dirty="0">
                <a:solidFill>
                  <a:schemeClr val="tx1"/>
                </a:solidFill>
                <a:latin typeface="+mn-lt"/>
                <a:ea typeface="+mn-ea"/>
                <a:cs typeface="+mn-cs"/>
              </a:rPr>
              <a:t>. Дакле, </a:t>
            </a:r>
            <a:r>
              <a:rPr lang="sr-Cyrl-CS" sz="1200" b="1" kern="1200" dirty="0">
                <a:solidFill>
                  <a:schemeClr val="tx1"/>
                </a:solidFill>
                <a:latin typeface="+mn-lt"/>
                <a:ea typeface="+mn-ea"/>
                <a:cs typeface="+mn-cs"/>
              </a:rPr>
              <a:t>функција квалитета</a:t>
            </a:r>
            <a:r>
              <a:rPr lang="sr-Cyrl-CS" sz="1200" kern="1200" dirty="0">
                <a:solidFill>
                  <a:schemeClr val="tx1"/>
                </a:solidFill>
                <a:latin typeface="+mn-lt"/>
                <a:ea typeface="+mn-ea"/>
                <a:cs typeface="+mn-cs"/>
              </a:rPr>
              <a:t> означава </a:t>
            </a:r>
            <a:r>
              <a:rPr lang="sr-Cyrl-CS" sz="1200" b="1" kern="1200" dirty="0">
                <a:solidFill>
                  <a:schemeClr val="tx1"/>
                </a:solidFill>
                <a:latin typeface="+mn-lt"/>
                <a:ea typeface="+mn-ea"/>
                <a:cs typeface="+mn-cs"/>
              </a:rPr>
              <a:t>скуп активности које се врше у циљу постизања задовољства корисника и других заинтересованих страна, без обзира да ли се оне обављају у самој организацији или на неком другом месту.</a:t>
            </a:r>
          </a:p>
          <a:p>
            <a:pPr algn="just"/>
            <a:r>
              <a:rPr lang="sr-Cyrl-CS" sz="1200" kern="1200" dirty="0">
                <a:solidFill>
                  <a:schemeClr val="tx1"/>
                </a:solidFill>
                <a:latin typeface="+mn-lt"/>
                <a:ea typeface="+mn-ea"/>
                <a:cs typeface="+mn-cs"/>
              </a:rPr>
              <a:t>Главна разлика између „два света“ је да је </a:t>
            </a:r>
            <a:r>
              <a:rPr lang="sr-Cyrl-CS" sz="1200" b="1" kern="1200" dirty="0">
                <a:solidFill>
                  <a:schemeClr val="tx1"/>
                </a:solidFill>
                <a:latin typeface="+mn-lt"/>
                <a:ea typeface="+mn-ea"/>
                <a:cs typeface="+mn-cs"/>
              </a:rPr>
              <a:t>виши менаџмент првенствено заинтересован за збирне перформансе функције квалитета</a:t>
            </a:r>
            <a:r>
              <a:rPr lang="sr-Cyrl-CS" sz="1200" kern="1200" dirty="0">
                <a:solidFill>
                  <a:schemeClr val="tx1"/>
                </a:solidFill>
                <a:latin typeface="+mn-lt"/>
                <a:ea typeface="+mn-ea"/>
                <a:cs typeface="+mn-cs"/>
              </a:rPr>
              <a:t>, док су </a:t>
            </a:r>
            <a:r>
              <a:rPr lang="sr-Cyrl-CS" sz="1200" b="1" kern="1200" dirty="0">
                <a:solidFill>
                  <a:schemeClr val="tx1"/>
                </a:solidFill>
                <a:latin typeface="+mn-lt"/>
                <a:ea typeface="+mn-ea"/>
                <a:cs typeface="+mn-cs"/>
              </a:rPr>
              <a:t>стручњаци за квалитет првенствено заинтересовани за специјалности у оквиру функције квалитета.</a:t>
            </a:r>
            <a:endParaRPr lang="en-US" dirty="0"/>
          </a:p>
        </p:txBody>
      </p:sp>
      <p:sp>
        <p:nvSpPr>
          <p:cNvPr id="4" name="Slide Number Placeholder 3"/>
          <p:cNvSpPr>
            <a:spLocks noGrp="1"/>
          </p:cNvSpPr>
          <p:nvPr>
            <p:ph type="sldNum" sz="quarter" idx="10"/>
          </p:nvPr>
        </p:nvSpPr>
        <p:spPr/>
        <p:txBody>
          <a:bodyPr/>
          <a:lstStyle/>
          <a:p>
            <a:fld id="{7641C2C1-2B8A-41A7-93A4-90A09CD3AD1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41C2C1-2B8A-41A7-93A4-90A09CD3AD1B}"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CS" sz="1200" kern="1200" dirty="0" smtClean="0">
                <a:solidFill>
                  <a:schemeClr val="tx1"/>
                </a:solidFill>
                <a:latin typeface="+mn-lt"/>
                <a:ea typeface="+mn-ea"/>
                <a:cs typeface="+mn-cs"/>
              </a:rPr>
              <a:t>Постојање дисконтинуитета између различитих нивоа руковођења и међуфункцијских дисконтинуитета слаби структуру организације, стварајући низ изолованих оперативних острваца. Велики број сјајних прилика за интегрисање система менаџмента (о коме ћемо говорити у посебном делу) и побољшавање пословања организација налази се, управо, између ових оперативних острваца и огледа се, првенствено, у успостављању боље комуникације међу њима.</a:t>
            </a:r>
            <a:endParaRPr lang="en-US" sz="1200" kern="1200" dirty="0" smtClean="0">
              <a:solidFill>
                <a:schemeClr val="tx1"/>
              </a:solidFill>
              <a:latin typeface="+mn-lt"/>
              <a:ea typeface="+mn-ea"/>
              <a:cs typeface="+mn-cs"/>
            </a:endParaRPr>
          </a:p>
          <a:p>
            <a:endParaRPr lang="sr-Cyrl-C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r-Cyrl-CS" sz="1200" kern="1200" dirty="0" smtClean="0">
                <a:solidFill>
                  <a:schemeClr val="tx1"/>
                </a:solidFill>
                <a:latin typeface="+mn-lt"/>
                <a:ea typeface="+mn-ea"/>
                <a:cs typeface="+mn-cs"/>
              </a:rPr>
              <a:t>На највишем</a:t>
            </a:r>
            <a:r>
              <a:rPr lang="sr-Latn-CS" sz="1200" kern="1200" dirty="0" smtClean="0">
                <a:solidFill>
                  <a:schemeClr val="tx1"/>
                </a:solidFill>
                <a:latin typeface="+mn-lt"/>
                <a:ea typeface="+mn-ea"/>
                <a:cs typeface="+mn-cs"/>
              </a:rPr>
              <a:t>, </a:t>
            </a:r>
            <a:r>
              <a:rPr lang="sr-Cyrl-CS" sz="1200" kern="1200" dirty="0" smtClean="0">
                <a:solidFill>
                  <a:schemeClr val="tx1"/>
                </a:solidFill>
                <a:latin typeface="+mn-lt"/>
                <a:ea typeface="+mn-ea"/>
                <a:cs typeface="+mn-cs"/>
              </a:rPr>
              <a:t>стратешком нивоу, брига за квалитет састоји се од настојања за задовољење захтева спољашњих корисника. Стандарди постављени од стране спољашњих корисника служе за постављање циљева, решавање проблема, награде, мотивацију, прибављање ресурса итд. На нивоу процеса, организационе јединице су конципиране као функције или сектори, као што су маркетинг, развој, пројектовање, производња, набавка, финансије итд. На нивоу операција, стандарди за излаз се морају заснивати на захтевима који су дефинисани на стратешком и процесном нивоу. Ови стандарди укључују захтеве као што су тачност, прецизност, потпуност, поштовање рокова и трошкова.</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r-Cyrl-CS" sz="1200" kern="1200" dirty="0" smtClean="0">
                <a:solidFill>
                  <a:schemeClr val="tx1"/>
                </a:solidFill>
                <a:latin typeface="+mn-lt"/>
                <a:ea typeface="+mn-ea"/>
                <a:cs typeface="+mn-cs"/>
              </a:rPr>
              <a:t>Највише руководство своју пажњу мора усредсредити на стратешки ниво, средњи менаџери и пословође на процесни ниво, а остали запослени на ниво операција.</a:t>
            </a:r>
            <a:endParaRPr lang="en-US" sz="1200" kern="1200" dirty="0" smtClean="0">
              <a:solidFill>
                <a:schemeClr val="tx1"/>
              </a:solidFill>
              <a:latin typeface="+mn-lt"/>
              <a:ea typeface="+mn-ea"/>
              <a:cs typeface="+mn-cs"/>
            </a:endParaRPr>
          </a:p>
          <a:p>
            <a:endParaRPr lang="sr-Cyrl-CS" sz="1200" kern="1200" dirty="0" smtClean="0">
              <a:solidFill>
                <a:schemeClr val="tx1"/>
              </a:solidFill>
              <a:latin typeface="+mn-lt"/>
              <a:ea typeface="+mn-ea"/>
              <a:cs typeface="+mn-cs"/>
            </a:endParaRPr>
          </a:p>
          <a:p>
            <a:endParaRPr lang="sr-Cyrl-C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41C2C1-2B8A-41A7-93A4-90A09CD3AD1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41C2C1-2B8A-41A7-93A4-90A09CD3AD1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BA6FA29-1F01-44C2-844D-FD305EB4B3EC}" type="datetimeFigureOut">
              <a:rPr lang="en-US" smtClean="0"/>
              <a:pPr/>
              <a:t>12/13/2019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3CE7ECDC-D6FE-4C1B-A252-063216676962}"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7ECDC-D6FE-4C1B-A252-0632166769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7ECDC-D6FE-4C1B-A252-063216676962}"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7ECDC-D6FE-4C1B-A252-063216676962}"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BA6FA29-1F01-44C2-844D-FD305EB4B3EC}" type="datetimeFigureOut">
              <a:rPr lang="en-US" smtClean="0"/>
              <a:pPr/>
              <a:t>12/13/2019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3CE7ECDC-D6FE-4C1B-A252-063216676962}"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7ECDC-D6FE-4C1B-A252-063216676962}"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7ECDC-D6FE-4C1B-A252-063216676962}"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7ECDC-D6FE-4C1B-A252-063216676962}"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7ECDC-D6FE-4C1B-A252-063216676962}"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7ECDC-D6FE-4C1B-A252-06321667696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BA6FA29-1F01-44C2-844D-FD305EB4B3EC}"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7ECDC-D6FE-4C1B-A252-06321667696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BA6FA29-1F01-44C2-844D-FD305EB4B3EC}" type="datetimeFigureOut">
              <a:rPr lang="en-US" smtClean="0"/>
              <a:pPr/>
              <a:t>12/13/2019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CE7ECDC-D6FE-4C1B-A252-063216676962}"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99" y="3783523"/>
            <a:ext cx="6858000" cy="990600"/>
          </a:xfrm>
        </p:spPr>
        <p:txBody>
          <a:bodyPr>
            <a:noAutofit/>
          </a:bodyPr>
          <a:lstStyle/>
          <a:p>
            <a:r>
              <a:rPr lang="sr-Cyrl-RS" sz="3400" b="1" dirty="0">
                <a:latin typeface="Comic Sans MS" panose="030F0702030302020204" pitchFamily="66" charset="0"/>
              </a:rPr>
              <a:t>Однос квалитета и осталих функција у организацији</a:t>
            </a:r>
            <a:endParaRPr lang="en-US" sz="3400" b="1" dirty="0">
              <a:latin typeface="Comic Sans MS" panose="030F0702030302020204" pitchFamily="66" charset="0"/>
            </a:endParaRPr>
          </a:p>
        </p:txBody>
      </p:sp>
      <p:sp>
        <p:nvSpPr>
          <p:cNvPr id="3" name="TextBox 2"/>
          <p:cNvSpPr txBox="1"/>
          <p:nvPr/>
        </p:nvSpPr>
        <p:spPr>
          <a:xfrm>
            <a:off x="5562600" y="5181600"/>
            <a:ext cx="3022322" cy="830997"/>
          </a:xfrm>
          <a:prstGeom prst="rect">
            <a:avLst/>
          </a:prstGeom>
          <a:noFill/>
        </p:spPr>
        <p:txBody>
          <a:bodyPr wrap="square" rtlCol="0">
            <a:spAutoFit/>
          </a:bodyPr>
          <a:lstStyle/>
          <a:p>
            <a:pPr algn="ctr"/>
            <a:r>
              <a:rPr lang="sr-Cyrl-RS" sz="2400" b="1" dirty="0">
                <a:solidFill>
                  <a:schemeClr val="tx1">
                    <a:lumMod val="65000"/>
                    <a:lumOff val="35000"/>
                  </a:schemeClr>
                </a:solidFill>
                <a:latin typeface="Comic Sans MS" panose="030F0702030302020204" pitchFamily="66" charset="0"/>
              </a:rPr>
              <a:t>Јелена Русо</a:t>
            </a:r>
            <a:endParaRPr lang="en-GB" sz="2400" b="1" dirty="0">
              <a:solidFill>
                <a:schemeClr val="tx1">
                  <a:lumMod val="65000"/>
                  <a:lumOff val="35000"/>
                </a:schemeClr>
              </a:solidFill>
              <a:latin typeface="Comic Sans MS" panose="030F0702030302020204" pitchFamily="66" charset="0"/>
            </a:endParaRPr>
          </a:p>
          <a:p>
            <a:pPr algn="ctr"/>
            <a:endParaRPr lang="en-US" sz="2400" b="1" dirty="0">
              <a:solidFill>
                <a:schemeClr val="tx1">
                  <a:lumMod val="65000"/>
                  <a:lumOff val="35000"/>
                </a:schemeClr>
              </a:solidFill>
              <a:latin typeface="Comic Sans MS" panose="030F0702030302020204" pitchFamily="66" charset="0"/>
            </a:endParaRPr>
          </a:p>
        </p:txBody>
      </p:sp>
      <p:pic>
        <p:nvPicPr>
          <p:cNvPr id="7" name="Picture 6">
            <a:extLst>
              <a:ext uri="{FF2B5EF4-FFF2-40B4-BE49-F238E27FC236}">
                <a16:creationId xmlns:a16="http://schemas.microsoft.com/office/drawing/2014/main" xmlns="" id="{042F26C3-4F12-4703-8E2A-47099CA8F2D4}"/>
              </a:ext>
            </a:extLst>
          </p:cNvPr>
          <p:cNvPicPr>
            <a:picLocks noChangeAspect="1"/>
          </p:cNvPicPr>
          <p:nvPr/>
        </p:nvPicPr>
        <p:blipFill>
          <a:blip r:embed="rId3"/>
          <a:stretch>
            <a:fillRect/>
          </a:stretch>
        </p:blipFill>
        <p:spPr>
          <a:xfrm>
            <a:off x="944565" y="221087"/>
            <a:ext cx="7254869" cy="3231160"/>
          </a:xfrm>
          <a:prstGeom prst="rect">
            <a:avLst/>
          </a:prstGeom>
        </p:spPr>
      </p:pic>
      <p:sp>
        <p:nvSpPr>
          <p:cNvPr id="8" name="Rectangle 7">
            <a:extLst>
              <a:ext uri="{FF2B5EF4-FFF2-40B4-BE49-F238E27FC236}">
                <a16:creationId xmlns:a16="http://schemas.microsoft.com/office/drawing/2014/main" xmlns="" id="{2201F9B5-BEF8-4F57-8324-66426E1BD1DB}"/>
              </a:ext>
            </a:extLst>
          </p:cNvPr>
          <p:cNvSpPr/>
          <p:nvPr/>
        </p:nvSpPr>
        <p:spPr>
          <a:xfrm>
            <a:off x="3657600" y="5819909"/>
            <a:ext cx="4698722" cy="461665"/>
          </a:xfrm>
          <a:prstGeom prst="rect">
            <a:avLst/>
          </a:prstGeom>
        </p:spPr>
        <p:txBody>
          <a:bodyPr wrap="none">
            <a:spAutoFit/>
          </a:bodyPr>
          <a:lstStyle/>
          <a:p>
            <a:pPr>
              <a:defRPr/>
            </a:pPr>
            <a:r>
              <a:rPr lang="sr-Cyrl-CS" sz="2400" b="1" dirty="0">
                <a:solidFill>
                  <a:schemeClr val="tx1">
                    <a:lumMod val="65000"/>
                    <a:lumOff val="35000"/>
                  </a:schemeClr>
                </a:solidFill>
                <a:latin typeface="Comic Sans MS" pitchFamily="66" charset="0"/>
              </a:rPr>
              <a:t>Основе квалитета </a:t>
            </a:r>
            <a:r>
              <a:rPr lang="sr-Cyrl-CS" sz="2400" b="1" dirty="0" smtClean="0">
                <a:solidFill>
                  <a:schemeClr val="tx1">
                    <a:lumMod val="65000"/>
                    <a:lumOff val="35000"/>
                  </a:schemeClr>
                </a:solidFill>
                <a:latin typeface="Comic Sans MS" pitchFamily="66" charset="0"/>
              </a:rPr>
              <a:t>201</a:t>
            </a:r>
            <a:r>
              <a:rPr lang="sr-Latn-RS" sz="2400" b="1" dirty="0" smtClean="0">
                <a:solidFill>
                  <a:schemeClr val="tx1">
                    <a:lumMod val="65000"/>
                    <a:lumOff val="35000"/>
                  </a:schemeClr>
                </a:solidFill>
                <a:latin typeface="Comic Sans MS" pitchFamily="66" charset="0"/>
              </a:rPr>
              <a:t>9</a:t>
            </a:r>
            <a:r>
              <a:rPr lang="sr-Cyrl-CS" sz="2400" b="1" dirty="0" smtClean="0">
                <a:solidFill>
                  <a:schemeClr val="tx1">
                    <a:lumMod val="65000"/>
                    <a:lumOff val="35000"/>
                  </a:schemeClr>
                </a:solidFill>
                <a:latin typeface="Comic Sans MS" pitchFamily="66" charset="0"/>
              </a:rPr>
              <a:t>/20</a:t>
            </a:r>
            <a:r>
              <a:rPr lang="sr-Latn-RS" sz="2400" b="1" dirty="0" smtClean="0">
                <a:solidFill>
                  <a:schemeClr val="tx1">
                    <a:lumMod val="65000"/>
                    <a:lumOff val="35000"/>
                  </a:schemeClr>
                </a:solidFill>
                <a:latin typeface="Comic Sans MS" pitchFamily="66" charset="0"/>
              </a:rPr>
              <a:t>20</a:t>
            </a:r>
            <a:endParaRPr lang="sr-Latn-CS" sz="2400" b="1" dirty="0">
              <a:solidFill>
                <a:schemeClr val="tx1">
                  <a:lumMod val="65000"/>
                  <a:lumOff val="3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latin typeface="Comic Sans MS" pitchFamily="66" charset="0"/>
              </a:rPr>
              <a:t>Радионица</a:t>
            </a:r>
            <a:endParaRPr lang="en-US" dirty="0">
              <a:latin typeface="Comic Sans MS" pitchFamily="66" charset="0"/>
            </a:endParaRPr>
          </a:p>
        </p:txBody>
      </p:sp>
      <p:sp>
        <p:nvSpPr>
          <p:cNvPr id="3" name="Content Placeholder 2"/>
          <p:cNvSpPr>
            <a:spLocks noGrp="1"/>
          </p:cNvSpPr>
          <p:nvPr>
            <p:ph sz="quarter" idx="1"/>
          </p:nvPr>
        </p:nvSpPr>
        <p:spPr>
          <a:xfrm>
            <a:off x="457200" y="1371600"/>
            <a:ext cx="8229600" cy="1752600"/>
          </a:xfrm>
        </p:spPr>
        <p:txBody>
          <a:bodyPr>
            <a:normAutofit/>
          </a:bodyPr>
          <a:lstStyle/>
          <a:p>
            <a:pPr marL="0" indent="0" algn="just">
              <a:lnSpc>
                <a:spcPct val="110000"/>
              </a:lnSpc>
              <a:buNone/>
            </a:pPr>
            <a:r>
              <a:rPr lang="sr-Cyrl-RS" sz="1800" dirty="0" smtClean="0">
                <a:latin typeface="Comic Sans MS" pitchFamily="66" charset="0"/>
              </a:rPr>
              <a:t>На примеру конкретне организације, дефинисати процесе у оквиру сваке функције у организацији и објаснити који од њих имају, а који немају директан или индиректан утицај на квалитет производа/услуга</a:t>
            </a:r>
            <a:r>
              <a:rPr lang="sr-Cyrl-RS" sz="2000" dirty="0" smtClean="0">
                <a:latin typeface="Comic Sans MS" pitchFamily="66" charset="0"/>
              </a:rPr>
              <a:t>.</a:t>
            </a:r>
            <a:endParaRPr lang="en-US" sz="2000" dirty="0" smtClean="0">
              <a:latin typeface="Comic Sans MS" pitchFamily="66" charset="0"/>
            </a:endParaRPr>
          </a:p>
          <a:p>
            <a:endParaRPr lang="en-US" dirty="0"/>
          </a:p>
        </p:txBody>
      </p:sp>
      <p:graphicFrame>
        <p:nvGraphicFramePr>
          <p:cNvPr id="4" name="Table 3"/>
          <p:cNvGraphicFramePr>
            <a:graphicFrameLocks noGrp="1"/>
          </p:cNvGraphicFramePr>
          <p:nvPr/>
        </p:nvGraphicFramePr>
        <p:xfrm>
          <a:off x="609600" y="2819400"/>
          <a:ext cx="7848600" cy="3025480"/>
        </p:xfrm>
        <a:graphic>
          <a:graphicData uri="http://schemas.openxmlformats.org/drawingml/2006/table">
            <a:tbl>
              <a:tblPr/>
              <a:tblGrid>
                <a:gridCol w="3924300"/>
                <a:gridCol w="3924300"/>
              </a:tblGrid>
              <a:tr h="533400">
                <a:tc>
                  <a:txBody>
                    <a:bodyPr/>
                    <a:lstStyle/>
                    <a:p>
                      <a:pPr marL="0" marR="0" algn="ctr">
                        <a:lnSpc>
                          <a:spcPct val="115000"/>
                        </a:lnSpc>
                        <a:spcBef>
                          <a:spcPts val="0"/>
                        </a:spcBef>
                        <a:spcAft>
                          <a:spcPts val="0"/>
                        </a:spcAft>
                      </a:pPr>
                      <a:r>
                        <a:rPr lang="sr-Cyrl-RS" sz="1400" b="1" dirty="0" smtClean="0">
                          <a:latin typeface="Comic Sans MS"/>
                          <a:ea typeface="Calibri"/>
                          <a:cs typeface="Times New Roman"/>
                        </a:rPr>
                        <a:t>Маркетинг </a:t>
                      </a:r>
                      <a:r>
                        <a:rPr lang="sr-Cyrl-RS" sz="1400" b="1" dirty="0">
                          <a:latin typeface="Comic Sans MS"/>
                          <a:ea typeface="Calibri"/>
                          <a:cs typeface="Times New Roman"/>
                        </a:rPr>
                        <a:t>и продаја</a:t>
                      </a:r>
                      <a:endParaRPr lang="en-US" sz="1400" dirty="0">
                        <a:latin typeface="Calibri"/>
                        <a:ea typeface="Calibri"/>
                        <a:cs typeface="Times New Roman"/>
                      </a:endParaRPr>
                    </a:p>
                  </a:txBody>
                  <a:tcPr marL="66734" marR="66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sr-Cyrl-RS" sz="1400" b="1" dirty="0">
                          <a:latin typeface="Comic Sans MS"/>
                          <a:ea typeface="Calibri"/>
                          <a:cs typeface="Times New Roman"/>
                        </a:rPr>
                        <a:t>Набавка и пријем </a:t>
                      </a:r>
                      <a:r>
                        <a:rPr lang="sr-Cyrl-RS" sz="1400" b="1" dirty="0" smtClean="0">
                          <a:latin typeface="Comic Sans MS"/>
                          <a:ea typeface="Calibri"/>
                          <a:cs typeface="Times New Roman"/>
                        </a:rPr>
                        <a:t>робе</a:t>
                      </a:r>
                    </a:p>
                    <a:p>
                      <a:pPr marL="0" marR="0" algn="ctr">
                        <a:lnSpc>
                          <a:spcPct val="115000"/>
                        </a:lnSpc>
                        <a:spcBef>
                          <a:spcPts val="0"/>
                        </a:spcBef>
                        <a:spcAft>
                          <a:spcPts val="0"/>
                        </a:spcAft>
                      </a:pPr>
                      <a:endParaRPr lang="en-US" sz="1400" dirty="0">
                        <a:latin typeface="Calibri"/>
                        <a:ea typeface="Calibri"/>
                        <a:cs typeface="Times New Roman"/>
                      </a:endParaRPr>
                    </a:p>
                  </a:txBody>
                  <a:tcPr marL="66734" marR="66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020">
                <a:tc>
                  <a:txBody>
                    <a:bodyPr/>
                    <a:lstStyle/>
                    <a:p>
                      <a:pPr marL="0" marR="0" algn="ctr">
                        <a:lnSpc>
                          <a:spcPct val="115000"/>
                        </a:lnSpc>
                        <a:spcBef>
                          <a:spcPts val="0"/>
                        </a:spcBef>
                        <a:spcAft>
                          <a:spcPts val="0"/>
                        </a:spcAft>
                      </a:pPr>
                      <a:r>
                        <a:rPr lang="sr-Cyrl-RS" sz="1400" b="1" dirty="0">
                          <a:latin typeface="Comic Sans MS"/>
                          <a:ea typeface="Calibri"/>
                          <a:cs typeface="Times New Roman"/>
                        </a:rPr>
                        <a:t>Пројектовање и техничка припрема производа</a:t>
                      </a:r>
                      <a:endParaRPr lang="en-US" sz="1400" dirty="0">
                        <a:latin typeface="Calibri"/>
                        <a:ea typeface="Calibri"/>
                        <a:cs typeface="Times New Roman"/>
                      </a:endParaRPr>
                    </a:p>
                  </a:txBody>
                  <a:tcPr marL="66734" marR="66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sr-Cyrl-RS" sz="1400" b="1" dirty="0">
                          <a:latin typeface="Comic Sans MS"/>
                          <a:ea typeface="Calibri"/>
                          <a:cs typeface="Times New Roman"/>
                        </a:rPr>
                        <a:t>Производња/процес пружања услуга и склапање</a:t>
                      </a:r>
                      <a:endParaRPr lang="en-US" sz="1400" dirty="0">
                        <a:latin typeface="Calibri"/>
                        <a:ea typeface="Calibri"/>
                        <a:cs typeface="Times New Roman"/>
                      </a:endParaRPr>
                    </a:p>
                  </a:txBody>
                  <a:tcPr marL="66734" marR="66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020">
                <a:tc>
                  <a:txBody>
                    <a:bodyPr/>
                    <a:lstStyle/>
                    <a:p>
                      <a:pPr marL="0" marR="0" algn="ctr">
                        <a:lnSpc>
                          <a:spcPct val="115000"/>
                        </a:lnSpc>
                        <a:spcBef>
                          <a:spcPts val="0"/>
                        </a:spcBef>
                        <a:spcAft>
                          <a:spcPts val="0"/>
                        </a:spcAft>
                      </a:pPr>
                      <a:r>
                        <a:rPr lang="sr-Cyrl-CS" sz="1400" b="1" dirty="0">
                          <a:latin typeface="Comic Sans MS"/>
                          <a:ea typeface="Calibri"/>
                          <a:cs typeface="Times New Roman"/>
                        </a:rPr>
                        <a:t>Паковање, складиштење и испорука</a:t>
                      </a:r>
                      <a:endParaRPr lang="en-US" sz="1400" dirty="0">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sr-Cyrl-CS" sz="1400" b="1" dirty="0">
                          <a:latin typeface="Comic Sans MS"/>
                          <a:ea typeface="Calibri"/>
                          <a:cs typeface="Times New Roman"/>
                        </a:rPr>
                        <a:t>Завршна контрола и испитивање</a:t>
                      </a:r>
                      <a:endParaRPr lang="en-US" sz="1400" dirty="0">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020">
                <a:tc>
                  <a:txBody>
                    <a:bodyPr/>
                    <a:lstStyle/>
                    <a:p>
                      <a:pPr marL="0" marR="0" algn="ctr">
                        <a:lnSpc>
                          <a:spcPct val="115000"/>
                        </a:lnSpc>
                        <a:spcBef>
                          <a:spcPts val="0"/>
                        </a:spcBef>
                        <a:spcAft>
                          <a:spcPts val="0"/>
                        </a:spcAft>
                      </a:pPr>
                      <a:r>
                        <a:rPr lang="sr-Cyrl-CS" sz="1400" b="1" dirty="0">
                          <a:latin typeface="Comic Sans MS"/>
                          <a:ea typeface="Calibri"/>
                          <a:cs typeface="Times New Roman"/>
                        </a:rPr>
                        <a:t>Инсталирање (монтажа) и сервисирање</a:t>
                      </a:r>
                      <a:endParaRPr lang="en-US" sz="1400" dirty="0">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kumimoji="0" lang="sr-Cyrl-CS" sz="1400" b="1" kern="1200" dirty="0" smtClean="0">
                          <a:solidFill>
                            <a:schemeClr val="tx1"/>
                          </a:solidFill>
                          <a:latin typeface="Comic Sans MS" pitchFamily="66" charset="0"/>
                          <a:ea typeface="+mn-ea"/>
                          <a:cs typeface="+mn-cs"/>
                        </a:rPr>
                        <a:t>Финансије и рачуноводство</a:t>
                      </a:r>
                      <a:endParaRPr lang="en-US" sz="1400" dirty="0">
                        <a:latin typeface="Comic Sans MS" pitchFamily="66" charset="0"/>
                        <a:ea typeface="Calibri"/>
                        <a:cs typeface="Times New Roman"/>
                      </a:endParaRPr>
                    </a:p>
                  </a:txBody>
                  <a:tcPr marL="66734" marR="66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020">
                <a:tc>
                  <a:txBody>
                    <a:bodyPr/>
                    <a:lstStyle/>
                    <a:p>
                      <a:pPr marL="0" marR="0" algn="ctr">
                        <a:lnSpc>
                          <a:spcPct val="115000"/>
                        </a:lnSpc>
                        <a:spcBef>
                          <a:spcPts val="0"/>
                        </a:spcBef>
                        <a:spcAft>
                          <a:spcPts val="0"/>
                        </a:spcAft>
                      </a:pPr>
                      <a:r>
                        <a:rPr lang="sr-Cyrl-CS" sz="1400" b="1" dirty="0">
                          <a:latin typeface="Comic Sans MS"/>
                          <a:ea typeface="Calibri"/>
                          <a:cs typeface="Times New Roman"/>
                        </a:rPr>
                        <a:t>Менаџмент људских ресурса</a:t>
                      </a:r>
                      <a:endParaRPr lang="en-US" sz="1400" dirty="0">
                        <a:latin typeface="Calibri"/>
                        <a:ea typeface="Calibri"/>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kumimoji="0" lang="sr-Cyrl-CS" sz="1400" b="1" kern="1200" dirty="0" smtClean="0">
                          <a:solidFill>
                            <a:schemeClr val="tx1"/>
                          </a:solidFill>
                          <a:latin typeface="Comic Sans MS" pitchFamily="66" charset="0"/>
                          <a:ea typeface="+mn-ea"/>
                          <a:cs typeface="+mn-cs"/>
                        </a:rPr>
                        <a:t>Правна служба</a:t>
                      </a:r>
                      <a:endParaRPr lang="en-US" sz="1400" dirty="0">
                        <a:latin typeface="Comic Sans MS" pitchFamily="66" charset="0"/>
                        <a:ea typeface="Calibri"/>
                        <a:cs typeface="Times New Roman"/>
                      </a:endParaRPr>
                    </a:p>
                  </a:txBody>
                  <a:tcPr marL="66734" marR="66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sr-Cyrl-RS" b="1" dirty="0">
                <a:solidFill>
                  <a:schemeClr val="tx1">
                    <a:lumMod val="50000"/>
                    <a:lumOff val="50000"/>
                  </a:schemeClr>
                </a:solidFill>
                <a:latin typeface="Comic Sans MS" panose="030F0702030302020204" pitchFamily="66" charset="0"/>
              </a:rPr>
              <a:t>Спирала квалитета</a:t>
            </a:r>
            <a:endParaRPr lang="en-US" b="1" dirty="0">
              <a:solidFill>
                <a:schemeClr val="tx1">
                  <a:lumMod val="50000"/>
                  <a:lumOff val="50000"/>
                </a:schemeClr>
              </a:solidFill>
              <a:latin typeface="Comic Sans MS" panose="030F0702030302020204" pitchFamily="66" charset="0"/>
            </a:endParaRPr>
          </a:p>
        </p:txBody>
      </p:sp>
      <p:sp>
        <p:nvSpPr>
          <p:cNvPr id="16" name="Rectangle 15"/>
          <p:cNvSpPr/>
          <p:nvPr/>
        </p:nvSpPr>
        <p:spPr>
          <a:xfrm>
            <a:off x="4648200" y="1295400"/>
            <a:ext cx="990600" cy="304800"/>
          </a:xfrm>
          <a:prstGeom prst="rect">
            <a:avLst/>
          </a:prstGeom>
          <a:solidFill>
            <a:srgbClr val="E2E2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000" dirty="0">
                <a:solidFill>
                  <a:schemeClr val="tx1"/>
                </a:solidFill>
                <a:latin typeface="Comic Sans MS" panose="030F0702030302020204" pitchFamily="66" charset="0"/>
              </a:rPr>
              <a:t>Квалитет</a:t>
            </a:r>
            <a:endParaRPr lang="en-US" sz="1000" dirty="0">
              <a:solidFill>
                <a:schemeClr val="tx1"/>
              </a:solidFill>
              <a:latin typeface="Comic Sans MS" panose="030F0702030302020204" pitchFamily="66" charset="0"/>
            </a:endParaRPr>
          </a:p>
        </p:txBody>
      </p:sp>
      <p:pic>
        <p:nvPicPr>
          <p:cNvPr id="10" name="Picture 9">
            <a:extLst>
              <a:ext uri="{FF2B5EF4-FFF2-40B4-BE49-F238E27FC236}">
                <a16:creationId xmlns:a16="http://schemas.microsoft.com/office/drawing/2014/main" xmlns="" id="{D6AEDD29-433B-4B6C-976B-0090C5D02C1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05894" y="381000"/>
            <a:ext cx="1698626" cy="679450"/>
          </a:xfrm>
          <a:prstGeom prst="rect">
            <a:avLst/>
          </a:prstGeom>
        </p:spPr>
      </p:pic>
      <p:sp>
        <p:nvSpPr>
          <p:cNvPr id="29" name="Rectangle 28"/>
          <p:cNvSpPr/>
          <p:nvPr/>
        </p:nvSpPr>
        <p:spPr>
          <a:xfrm>
            <a:off x="457200" y="5486400"/>
            <a:ext cx="8305800" cy="830997"/>
          </a:xfrm>
          <a:prstGeom prst="rect">
            <a:avLst/>
          </a:prstGeom>
        </p:spPr>
        <p:txBody>
          <a:bodyPr wrap="square">
            <a:spAutoFit/>
          </a:bodyPr>
          <a:lstStyle/>
          <a:p>
            <a:pPr algn="just" hangingPunct="0"/>
            <a:r>
              <a:rPr lang="sr-Cyrl-CS" sz="1600" b="1" dirty="0" smtClean="0">
                <a:latin typeface="Comic Sans MS" pitchFamily="66" charset="0"/>
              </a:rPr>
              <a:t>Спирала квалитета - </a:t>
            </a:r>
            <a:r>
              <a:rPr lang="sr-Cyrl-CS" sz="1600" dirty="0" smtClean="0">
                <a:latin typeface="Comic Sans MS" pitchFamily="66" charset="0"/>
              </a:rPr>
              <a:t>концептуални модел међусобно делујућих активности, које утичу на квалитет робе и услуга у различитим фазама стварања, почевши од идентификације потреба до оцењивања да ли су те потребе задовољене</a:t>
            </a:r>
            <a:r>
              <a:rPr lang="sr-Latn-RS" sz="1600" dirty="0" smtClean="0">
                <a:latin typeface="Comic Sans MS" pitchFamily="66" charset="0"/>
              </a:rPr>
              <a:t>.</a:t>
            </a:r>
            <a:endParaRPr lang="en-US" sz="1600" dirty="0" smtClean="0">
              <a:latin typeface="Comic Sans MS" pitchFamily="66" charset="0"/>
            </a:endParaRPr>
          </a:p>
        </p:txBody>
      </p:sp>
      <p:pic>
        <p:nvPicPr>
          <p:cNvPr id="30" name="Picture 2"/>
          <p:cNvPicPr>
            <a:picLocks noChangeAspect="1" noChangeArrowheads="1"/>
          </p:cNvPicPr>
          <p:nvPr/>
        </p:nvPicPr>
        <p:blipFill>
          <a:blip r:embed="rId4"/>
          <a:srcRect/>
          <a:stretch>
            <a:fillRect/>
          </a:stretch>
        </p:blipFill>
        <p:spPr bwMode="auto">
          <a:xfrm>
            <a:off x="1905000" y="1676400"/>
            <a:ext cx="4639721"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b="1" dirty="0">
                <a:solidFill>
                  <a:schemeClr val="tx1">
                    <a:lumMod val="50000"/>
                    <a:lumOff val="50000"/>
                  </a:schemeClr>
                </a:solidFill>
                <a:latin typeface="Comic Sans MS" panose="030F0702030302020204" pitchFamily="66" charset="0"/>
              </a:rPr>
              <a:t>Функција квалитета</a:t>
            </a:r>
            <a:endParaRPr lang="en-US" b="1" dirty="0">
              <a:solidFill>
                <a:schemeClr val="tx1">
                  <a:lumMod val="50000"/>
                  <a:lumOff val="50000"/>
                </a:schemeClr>
              </a:solidFill>
              <a:latin typeface="Comic Sans MS" panose="030F0702030302020204" pitchFamily="66" charset="0"/>
            </a:endParaRPr>
          </a:p>
        </p:txBody>
      </p:sp>
      <p:sp>
        <p:nvSpPr>
          <p:cNvPr id="3" name="Content Placeholder 2"/>
          <p:cNvSpPr>
            <a:spLocks noGrp="1"/>
          </p:cNvSpPr>
          <p:nvPr>
            <p:ph sz="quarter" idx="1"/>
          </p:nvPr>
        </p:nvSpPr>
        <p:spPr>
          <a:xfrm>
            <a:off x="533400" y="1600201"/>
            <a:ext cx="8153400" cy="1371599"/>
          </a:xfrm>
          <a:solidFill>
            <a:srgbClr val="92D050"/>
          </a:solidFill>
          <a:ln>
            <a:solidFill>
              <a:srgbClr val="00B050"/>
            </a:solidFill>
          </a:ln>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a:r>
              <a:rPr lang="sr-Cyrl-RS" sz="2200" dirty="0" smtClean="0">
                <a:latin typeface="Comic Sans MS" panose="030F0702030302020204" pitchFamily="66" charset="0"/>
              </a:rPr>
              <a:t>С</a:t>
            </a:r>
            <a:r>
              <a:rPr lang="sr-Cyrl-CS" sz="2200" dirty="0" smtClean="0">
                <a:latin typeface="Comic Sans MS" panose="030F0702030302020204" pitchFamily="66" charset="0"/>
              </a:rPr>
              <a:t>куп </a:t>
            </a:r>
            <a:r>
              <a:rPr lang="sr-Cyrl-CS" sz="2200" dirty="0">
                <a:latin typeface="Comic Sans MS" panose="030F0702030302020204" pitchFamily="66" charset="0"/>
              </a:rPr>
              <a:t>активности које се врше у циљу постизања задовољства корисника и других заинтересованих </a:t>
            </a:r>
            <a:r>
              <a:rPr lang="sr-Cyrl-CS" sz="2200" dirty="0" smtClean="0">
                <a:latin typeface="Comic Sans MS" panose="030F0702030302020204" pitchFamily="66" charset="0"/>
              </a:rPr>
              <a:t>страна</a:t>
            </a:r>
            <a:r>
              <a:rPr lang="sr-Cyrl-RS" sz="2200" dirty="0" smtClean="0">
                <a:latin typeface="Comic Sans MS" panose="030F0702030302020204" pitchFamily="66" charset="0"/>
              </a:rPr>
              <a:t>, б</a:t>
            </a:r>
            <a:r>
              <a:rPr lang="sr-Cyrl-CS" sz="2200" dirty="0" smtClean="0">
                <a:latin typeface="Comic Sans MS" panose="030F0702030302020204" pitchFamily="66" charset="0"/>
              </a:rPr>
              <a:t>ез </a:t>
            </a:r>
            <a:r>
              <a:rPr lang="sr-Cyrl-CS" sz="2200" dirty="0">
                <a:latin typeface="Comic Sans MS" panose="030F0702030302020204" pitchFamily="66" charset="0"/>
              </a:rPr>
              <a:t>обзира да ли се оне обављају у самој организацији или на неком другом месту.</a:t>
            </a:r>
          </a:p>
          <a:p>
            <a:pPr algn="just">
              <a:buNone/>
            </a:pPr>
            <a:endParaRPr lang="sr-Cyrl-CS" dirty="0"/>
          </a:p>
        </p:txBody>
      </p:sp>
      <p:pic>
        <p:nvPicPr>
          <p:cNvPr id="2050" name="Picture 2"/>
          <p:cNvPicPr>
            <a:picLocks noChangeAspect="1" noChangeArrowheads="1"/>
          </p:cNvPicPr>
          <p:nvPr/>
        </p:nvPicPr>
        <p:blipFill>
          <a:blip r:embed="rId3"/>
          <a:srcRect/>
          <a:stretch>
            <a:fillRect/>
          </a:stretch>
        </p:blipFill>
        <p:spPr bwMode="auto">
          <a:xfrm>
            <a:off x="2514600" y="3276600"/>
            <a:ext cx="4816103" cy="3048000"/>
          </a:xfrm>
          <a:prstGeom prst="rect">
            <a:avLst/>
          </a:prstGeom>
          <a:noFill/>
          <a:ln w="9525">
            <a:noFill/>
            <a:miter lim="800000"/>
            <a:headEnd/>
            <a:tailEnd/>
          </a:ln>
          <a:effectLst/>
        </p:spPr>
      </p:pic>
      <p:sp>
        <p:nvSpPr>
          <p:cNvPr id="5" name="TextBox 4"/>
          <p:cNvSpPr txBox="1"/>
          <p:nvPr/>
        </p:nvSpPr>
        <p:spPr>
          <a:xfrm>
            <a:off x="609600" y="6400800"/>
            <a:ext cx="8991600" cy="353943"/>
          </a:xfrm>
          <a:prstGeom prst="rect">
            <a:avLst/>
          </a:prstGeom>
          <a:noFill/>
        </p:spPr>
        <p:txBody>
          <a:bodyPr wrap="square" rtlCol="0">
            <a:spAutoFit/>
          </a:bodyPr>
          <a:lstStyle/>
          <a:p>
            <a:r>
              <a:rPr lang="sr-Cyrl-RS" sz="1700" dirty="0">
                <a:latin typeface="Comic Sans MS" panose="030F0702030302020204" pitchFamily="66" charset="0"/>
              </a:rPr>
              <a:t>В</a:t>
            </a:r>
            <a:r>
              <a:rPr lang="sr-Cyrl-CS" sz="1700" dirty="0">
                <a:latin typeface="Comic Sans MS" panose="030F0702030302020204" pitchFamily="66" charset="0"/>
              </a:rPr>
              <a:t>иши менаџмент првенствено заинтересован за збирне перформансе функције</a:t>
            </a:r>
            <a:endParaRPr lang="en-US" sz="1700" dirty="0">
              <a:latin typeface="Comic Sans MS" panose="030F0702030302020204" pitchFamily="66" charset="0"/>
            </a:endParaRPr>
          </a:p>
        </p:txBody>
      </p:sp>
      <p:pic>
        <p:nvPicPr>
          <p:cNvPr id="8" name="Picture 7">
            <a:extLst>
              <a:ext uri="{FF2B5EF4-FFF2-40B4-BE49-F238E27FC236}">
                <a16:creationId xmlns:a16="http://schemas.microsoft.com/office/drawing/2014/main" xmlns="" id="{D3E62D10-39B4-4D63-9305-5FA938893DFD}"/>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502797" y="293933"/>
            <a:ext cx="1955403" cy="78216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latin typeface="Comic Sans MS" pitchFamily="66" charset="0"/>
              </a:rPr>
              <a:t>Порекло савремене функције квалитета</a:t>
            </a:r>
            <a:endParaRPr lang="en-US" dirty="0"/>
          </a:p>
        </p:txBody>
      </p:sp>
      <p:sp>
        <p:nvSpPr>
          <p:cNvPr id="3" name="Content Placeholder 2"/>
          <p:cNvSpPr>
            <a:spLocks noGrp="1"/>
          </p:cNvSpPr>
          <p:nvPr>
            <p:ph sz="quarter" idx="1"/>
          </p:nvPr>
        </p:nvSpPr>
        <p:spPr>
          <a:xfrm>
            <a:off x="457200" y="1905000"/>
            <a:ext cx="8229600" cy="2895600"/>
          </a:xfrm>
        </p:spPr>
        <p:txBody>
          <a:bodyPr>
            <a:normAutofit fontScale="85000" lnSpcReduction="10000"/>
          </a:bodyPr>
          <a:lstStyle/>
          <a:p>
            <a:pPr algn="just">
              <a:lnSpc>
                <a:spcPct val="150000"/>
              </a:lnSpc>
            </a:pPr>
            <a:r>
              <a:rPr lang="sr-Cyrl-CS" sz="2000" dirty="0" smtClean="0">
                <a:latin typeface="Comic Sans MS" pitchFamily="66" charset="0"/>
              </a:rPr>
              <a:t>За разлику од времена занатске производње, </a:t>
            </a:r>
            <a:r>
              <a:rPr lang="sr-Cyrl-CS" sz="2000" b="1" dirty="0" smtClean="0">
                <a:latin typeface="Comic Sans MS" pitchFamily="66" charset="0"/>
              </a:rPr>
              <a:t>функција квалитета </a:t>
            </a:r>
            <a:r>
              <a:rPr lang="sr-Cyrl-CS" sz="2000" dirty="0" smtClean="0">
                <a:latin typeface="Comic Sans MS" pitchFamily="66" charset="0"/>
              </a:rPr>
              <a:t>није била тако погодно „смештена“ у једном човеку, већ је била диспергована у више људи, што је захтевало нови изум - начин на који би се објединиле активности за квалитет појединаца.</a:t>
            </a:r>
          </a:p>
          <a:p>
            <a:pPr algn="just">
              <a:lnSpc>
                <a:spcPct val="150000"/>
              </a:lnSpc>
            </a:pPr>
            <a:endParaRPr lang="sr-Cyrl-CS" sz="1100" dirty="0" smtClean="0">
              <a:latin typeface="Comic Sans MS" pitchFamily="66" charset="0"/>
            </a:endParaRPr>
          </a:p>
          <a:p>
            <a:pPr algn="just">
              <a:lnSpc>
                <a:spcPct val="150000"/>
              </a:lnSpc>
            </a:pPr>
            <a:endParaRPr lang="sr-Cyrl-CS" sz="1100" dirty="0" smtClean="0">
              <a:latin typeface="Comic Sans MS" pitchFamily="66" charset="0"/>
            </a:endParaRPr>
          </a:p>
          <a:p>
            <a:pPr algn="just">
              <a:lnSpc>
                <a:spcPct val="150000"/>
              </a:lnSpc>
            </a:pPr>
            <a:r>
              <a:rPr lang="sr-Cyrl-CS" sz="2000" dirty="0" smtClean="0">
                <a:latin typeface="Comic Sans MS" pitchFamily="66" charset="0"/>
              </a:rPr>
              <a:t>Овај изум отелотворен је кроз планирање поделе рада (по линији која дели </a:t>
            </a:r>
            <a:r>
              <a:rPr lang="sr-Cyrl-CS" sz="2000" dirty="0" smtClean="0">
                <a:solidFill>
                  <a:srgbClr val="FF0000"/>
                </a:solidFill>
                <a:latin typeface="Comic Sans MS" pitchFamily="66" charset="0"/>
              </a:rPr>
              <a:t>менаџерске од техничких активности</a:t>
            </a:r>
            <a:r>
              <a:rPr lang="sr-Cyrl-CS" sz="2000" dirty="0" smtClean="0">
                <a:latin typeface="Comic Sans MS" pitchFamily="66" charset="0"/>
              </a:rPr>
              <a:t>).</a:t>
            </a:r>
            <a:endParaRPr lang="en-US" sz="2000" dirty="0" smtClean="0">
              <a:latin typeface="Comic Sans MS" pitchFamily="66" charset="0"/>
            </a:endParaRPr>
          </a:p>
          <a:p>
            <a:pPr algn="just"/>
            <a:endParaRPr lang="sr-Cyrl-CS" sz="2000" dirty="0" smtClean="0">
              <a:latin typeface="Comic Sans MS" pitchFamily="66"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latin typeface="Comic Sans MS" pitchFamily="66" charset="0"/>
              </a:rPr>
              <a:t>Потребе за обједињавањем функције квалитета</a:t>
            </a:r>
            <a:endParaRPr lang="en-US" b="1" dirty="0"/>
          </a:p>
        </p:txBody>
      </p:sp>
      <p:sp>
        <p:nvSpPr>
          <p:cNvPr id="4" name="Content Placeholder 2"/>
          <p:cNvSpPr txBox="1">
            <a:spLocks/>
          </p:cNvSpPr>
          <p:nvPr/>
        </p:nvSpPr>
        <p:spPr>
          <a:xfrm>
            <a:off x="457200" y="1600200"/>
            <a:ext cx="7924800" cy="4873752"/>
          </a:xfrm>
          <a:prstGeom prst="rect">
            <a:avLst/>
          </a:prstGeom>
        </p:spPr>
        <p:txBody>
          <a:bodyPr vert="horz">
            <a:normAutofit fontScale="77500" lnSpcReduction="20000"/>
          </a:bodyPr>
          <a:lstStyle/>
          <a:p>
            <a:pPr marL="274320" marR="0" lvl="0" indent="-274320" algn="l" defTabSz="914400" rtl="0" eaLnBrk="1" fontAlgn="auto" latinLnBrk="0" hangingPunct="0">
              <a:lnSpc>
                <a:spcPct val="100000"/>
              </a:lnSpc>
              <a:spcBef>
                <a:spcPts val="600"/>
              </a:spcBef>
              <a:spcAft>
                <a:spcPts val="0"/>
              </a:spcAft>
              <a:buClr>
                <a:schemeClr val="accent1"/>
              </a:buClr>
              <a:buSzPct val="76000"/>
              <a:buFont typeface="Wingdings 3"/>
              <a:buNone/>
              <a:tabLst/>
              <a:defRPr/>
            </a:pPr>
            <a:r>
              <a:rPr kumimoji="0" lang="sr-Cyrl-CS" sz="2600" b="0" i="0" u="none" strike="noStrike" kern="1200" cap="none" spc="0" normalizeH="0" baseline="0" noProof="0" dirty="0" smtClean="0">
                <a:ln>
                  <a:noFill/>
                </a:ln>
                <a:solidFill>
                  <a:schemeClr val="tx1"/>
                </a:solidFill>
                <a:effectLst/>
                <a:uLnTx/>
                <a:uFillTx/>
                <a:latin typeface="Comic Sans MS" pitchFamily="66" charset="0"/>
                <a:ea typeface="+mn-ea"/>
                <a:cs typeface="+mn-cs"/>
              </a:rPr>
              <a:t>Спровођење у дело оваквог концепта захтева:</a:t>
            </a:r>
            <a:endParaRPr kumimoji="0" lang="sr-Latn-RS" sz="2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274320" marR="0" lvl="0" indent="-274320" algn="l" defTabSz="914400" rtl="0" eaLnBrk="1" fontAlgn="auto" latinLnBrk="0" hangingPunct="0">
              <a:lnSpc>
                <a:spcPct val="100000"/>
              </a:lnSpc>
              <a:spcBef>
                <a:spcPts val="600"/>
              </a:spcBef>
              <a:spcAft>
                <a:spcPts val="0"/>
              </a:spcAft>
              <a:buClr>
                <a:schemeClr val="accent1"/>
              </a:buClr>
              <a:buSzPct val="76000"/>
              <a:buFont typeface="Wingdings 3"/>
              <a:buNone/>
              <a:tabLst/>
              <a:defRPr/>
            </a:pPr>
            <a:endParaRPr kumimoji="0" lang="sr-Latn-RS" sz="2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274320" marR="0" lvl="0" indent="-274320" algn="l" defTabSz="914400" rtl="0" eaLnBrk="1" fontAlgn="auto" latinLnBrk="0" hangingPunct="0">
              <a:lnSpc>
                <a:spcPct val="100000"/>
              </a:lnSpc>
              <a:spcBef>
                <a:spcPts val="600"/>
              </a:spcBef>
              <a:spcAft>
                <a:spcPts val="0"/>
              </a:spcAft>
              <a:buClr>
                <a:schemeClr val="accent1"/>
              </a:buClr>
              <a:buSzPct val="76000"/>
              <a:buFont typeface="Wingdings 3"/>
              <a:buNone/>
              <a:tabLst/>
              <a:defRPr/>
            </a:pPr>
            <a:r>
              <a:rPr kumimoji="0" lang="sr-Cyrl-CS" sz="2600" b="1" i="0" u="none" strike="noStrike" kern="1200" cap="none" spc="0" normalizeH="0" baseline="0" noProof="0" dirty="0" smtClean="0">
                <a:ln>
                  <a:noFill/>
                </a:ln>
                <a:solidFill>
                  <a:schemeClr val="tx1"/>
                </a:solidFill>
                <a:effectLst/>
                <a:uLnTx/>
                <a:uFillTx/>
                <a:latin typeface="Comic Sans MS" pitchFamily="66" charset="0"/>
                <a:ea typeface="+mn-ea"/>
                <a:cs typeface="+mn-cs"/>
              </a:rPr>
              <a:t>1. менаџмент активности</a:t>
            </a:r>
            <a:r>
              <a:rPr kumimoji="0" lang="en-US" sz="2600" b="1" i="0" u="none" strike="noStrike" kern="1200" cap="none" spc="0" normalizeH="0" baseline="0" noProof="0" dirty="0" smtClean="0">
                <a:ln>
                  <a:noFill/>
                </a:ln>
                <a:solidFill>
                  <a:schemeClr val="tx1"/>
                </a:solidFill>
                <a:effectLst/>
                <a:uLnTx/>
                <a:uFillTx/>
                <a:latin typeface="Comic Sans MS" pitchFamily="66" charset="0"/>
                <a:ea typeface="+mn-ea"/>
                <a:cs typeface="+mn-cs"/>
              </a:rPr>
              <a:t>:</a:t>
            </a:r>
            <a:endParaRPr kumimoji="0" lang="en-US" sz="2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дефинисања политике квалитета и утврђивања циљева квалитета,</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планирања квалитета,</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дефинисања одговорности за квалитет,</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избора, обуке и мотивисања људи,</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мерења постигнутог квалитета,</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деловања у циљу отклањања недостатака у вези са квалитетом</a:t>
            </a:r>
            <a:endParaRPr kumimoji="0" lang="sr-Latn-R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None/>
              <a:tabLst/>
              <a:defRPr/>
            </a:pPr>
            <a:endPar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274320" marR="0" lvl="0" indent="-274320" algn="l" defTabSz="914400" rtl="0" eaLnBrk="1" fontAlgn="auto" latinLnBrk="0" hangingPunct="0">
              <a:lnSpc>
                <a:spcPct val="100000"/>
              </a:lnSpc>
              <a:spcBef>
                <a:spcPts val="600"/>
              </a:spcBef>
              <a:spcAft>
                <a:spcPts val="0"/>
              </a:spcAft>
              <a:buClr>
                <a:schemeClr val="accent1"/>
              </a:buClr>
              <a:buSzPct val="76000"/>
              <a:buFont typeface="Wingdings 3"/>
              <a:buNone/>
              <a:tabLst/>
              <a:defRPr/>
            </a:pPr>
            <a:r>
              <a:rPr kumimoji="0" lang="sr-Cyrl-CS" sz="2600" b="1" i="0" u="none" strike="noStrike" kern="1200" cap="none" spc="0" normalizeH="0" baseline="0" noProof="0" dirty="0" smtClean="0">
                <a:ln>
                  <a:noFill/>
                </a:ln>
                <a:solidFill>
                  <a:schemeClr val="tx1"/>
                </a:solidFill>
                <a:effectLst/>
                <a:uLnTx/>
                <a:uFillTx/>
                <a:latin typeface="Comic Sans MS" pitchFamily="66" charset="0"/>
                <a:ea typeface="+mn-ea"/>
                <a:cs typeface="+mn-cs"/>
              </a:rPr>
              <a:t>2. техничке активности</a:t>
            </a:r>
            <a:r>
              <a:rPr kumimoji="0" lang="en-US" sz="2600" b="1" i="0" u="none" strike="noStrike" kern="1200" cap="none" spc="0" normalizeH="0" baseline="0" noProof="0" dirty="0" smtClean="0">
                <a:ln>
                  <a:noFill/>
                </a:ln>
                <a:solidFill>
                  <a:schemeClr val="tx1"/>
                </a:solidFill>
                <a:effectLst/>
                <a:uLnTx/>
                <a:uFillTx/>
                <a:latin typeface="Comic Sans MS" pitchFamily="66" charset="0"/>
                <a:ea typeface="+mn-ea"/>
                <a:cs typeface="+mn-cs"/>
              </a:rPr>
              <a:t>:</a:t>
            </a:r>
            <a:endParaRPr kumimoji="0" lang="en-US" sz="2600" b="0" i="0" u="none" strike="noStrike" kern="1200" cap="none" spc="0" normalizeH="0" baseline="0" noProof="0" dirty="0" smtClean="0">
              <a:ln>
                <a:noFill/>
              </a:ln>
              <a:solidFill>
                <a:schemeClr val="tx1"/>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стварања заједничког језика,</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осмишљавања алата (способност процеса, узорковање, управљачки графикони, пројектовање експеримената итд.)</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Char char=""/>
              <a:tabLst/>
              <a:defRPr/>
            </a:pPr>
            <a:r>
              <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rPr>
              <a:t>пројектовања посебних система.</a:t>
            </a:r>
            <a:endParaRPr kumimoji="0" lang="en-U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a:p>
            <a:pPr marL="548640" marR="0" lvl="1" indent="-274320" algn="l" defTabSz="914400" rtl="0" eaLnBrk="1" fontAlgn="auto" latinLnBrk="0" hangingPunct="0">
              <a:lnSpc>
                <a:spcPct val="100000"/>
              </a:lnSpc>
              <a:spcBef>
                <a:spcPts val="500"/>
              </a:spcBef>
              <a:spcAft>
                <a:spcPts val="0"/>
              </a:spcAft>
              <a:buClr>
                <a:schemeClr val="accent2"/>
              </a:buClr>
              <a:buSzPct val="76000"/>
              <a:buFont typeface="Wingdings 3"/>
              <a:buNone/>
              <a:tabLst/>
              <a:defRPr/>
            </a:pPr>
            <a:endParaRPr kumimoji="0" lang="sr-Cyrl-CS" sz="2300" b="0" i="0" u="none" strike="noStrike" kern="1200" cap="none" spc="0" normalizeH="0" baseline="0" noProof="0" dirty="0" smtClean="0">
              <a:ln>
                <a:noFill/>
              </a:ln>
              <a:solidFill>
                <a:schemeClr val="tx2"/>
              </a:solidFill>
              <a:effectLst/>
              <a:uLnTx/>
              <a:uFillTx/>
              <a:latin typeface="Comic Sans MS" pitchFamily="66"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latin typeface="Comic Sans MS" pitchFamily="66" charset="0"/>
              </a:rPr>
              <a:t>Потребе за обједињавањем функције квалитета</a:t>
            </a:r>
            <a:endParaRPr lang="en-US" b="1" dirty="0"/>
          </a:p>
        </p:txBody>
      </p:sp>
      <p:sp>
        <p:nvSpPr>
          <p:cNvPr id="3" name="Content Placeholder 2"/>
          <p:cNvSpPr>
            <a:spLocks noGrp="1"/>
          </p:cNvSpPr>
          <p:nvPr>
            <p:ph sz="quarter" idx="1"/>
          </p:nvPr>
        </p:nvSpPr>
        <p:spPr/>
        <p:txBody>
          <a:bodyPr>
            <a:normAutofit fontScale="85000" lnSpcReduction="20000"/>
          </a:bodyPr>
          <a:lstStyle/>
          <a:p>
            <a:pPr algn="just">
              <a:lnSpc>
                <a:spcPct val="170000"/>
              </a:lnSpc>
            </a:pPr>
            <a:r>
              <a:rPr lang="sr-Cyrl-CS" sz="2100" b="1" dirty="0" smtClean="0">
                <a:latin typeface="Comic Sans MS" pitchFamily="66" charset="0"/>
              </a:rPr>
              <a:t>Функција квалитета је свепрожимајућа </a:t>
            </a:r>
            <a:r>
              <a:rPr lang="sr-Cyrl-CS" sz="2100" dirty="0" smtClean="0">
                <a:latin typeface="Comic Sans MS" pitchFamily="66" charset="0"/>
              </a:rPr>
              <a:t>- свака јединица у организацији утиче на перформансе компаније у вези са квалитетом.</a:t>
            </a:r>
          </a:p>
          <a:p>
            <a:pPr algn="just">
              <a:lnSpc>
                <a:spcPct val="170000"/>
              </a:lnSpc>
            </a:pPr>
            <a:endParaRPr lang="sr-Cyrl-CS" sz="2100" dirty="0" smtClean="0">
              <a:latin typeface="Comic Sans MS" pitchFamily="66" charset="0"/>
            </a:endParaRPr>
          </a:p>
          <a:p>
            <a:pPr algn="just" hangingPunct="0">
              <a:lnSpc>
                <a:spcPct val="170000"/>
              </a:lnSpc>
            </a:pPr>
            <a:r>
              <a:rPr lang="sr-Cyrl-CS" sz="2100" dirty="0" smtClean="0">
                <a:latin typeface="Comic Sans MS" pitchFamily="66" charset="0"/>
              </a:rPr>
              <a:t>Оптимизација напора компаније, </a:t>
            </a:r>
            <a:r>
              <a:rPr lang="sr-Cyrl-CS" sz="2100" b="1" dirty="0" smtClean="0">
                <a:latin typeface="Comic Sans MS" pitchFamily="66" charset="0"/>
              </a:rPr>
              <a:t>у погледу функције квалитета</a:t>
            </a:r>
            <a:r>
              <a:rPr lang="sr-Cyrl-CS" sz="2100" dirty="0" smtClean="0">
                <a:latin typeface="Comic Sans MS" pitchFamily="66" charset="0"/>
              </a:rPr>
              <a:t>, захтева следећи концептуални приступ: </a:t>
            </a:r>
            <a:endParaRPr lang="en-US" sz="2100" dirty="0" smtClean="0">
              <a:latin typeface="Comic Sans MS" pitchFamily="66" charset="0"/>
            </a:endParaRPr>
          </a:p>
          <a:p>
            <a:pPr lvl="2" algn="just" hangingPunct="0">
              <a:lnSpc>
                <a:spcPct val="160000"/>
              </a:lnSpc>
            </a:pPr>
            <a:r>
              <a:rPr lang="sr-Cyrl-CS" sz="1800" dirty="0" smtClean="0">
                <a:solidFill>
                  <a:schemeClr val="tx1"/>
                </a:solidFill>
                <a:latin typeface="Comic Sans MS" pitchFamily="66" charset="0"/>
              </a:rPr>
              <a:t>сви </a:t>
            </a:r>
            <a:r>
              <a:rPr lang="sr-Cyrl-CS" sz="1800" dirty="0" smtClean="0">
                <a:solidFill>
                  <a:srgbClr val="0070C0"/>
                </a:solidFill>
                <a:latin typeface="Comic Sans MS" pitchFamily="66" charset="0"/>
              </a:rPr>
              <a:t>напори</a:t>
            </a:r>
            <a:r>
              <a:rPr lang="sr-Cyrl-CS" sz="1800" dirty="0" smtClean="0">
                <a:solidFill>
                  <a:schemeClr val="tx1"/>
                </a:solidFill>
                <a:latin typeface="Comic Sans MS" pitchFamily="66" charset="0"/>
              </a:rPr>
              <a:t> за постизање квалитета и свака </a:t>
            </a:r>
            <a:r>
              <a:rPr lang="sr-Cyrl-CS" sz="1800" dirty="0" smtClean="0">
                <a:solidFill>
                  <a:srgbClr val="0070C0"/>
                </a:solidFill>
                <a:latin typeface="Comic Sans MS" pitchFamily="66" charset="0"/>
              </a:rPr>
              <a:t>корист </a:t>
            </a:r>
            <a:r>
              <a:rPr lang="sr-Cyrl-CS" sz="1800" dirty="0" smtClean="0">
                <a:solidFill>
                  <a:schemeClr val="tx1"/>
                </a:solidFill>
                <a:latin typeface="Comic Sans MS" pitchFamily="66" charset="0"/>
              </a:rPr>
              <a:t>постигнута кроз квалитет, морају се </a:t>
            </a:r>
            <a:r>
              <a:rPr lang="sr-Cyrl-CS" sz="1800" dirty="0" smtClean="0">
                <a:solidFill>
                  <a:srgbClr val="0070C0"/>
                </a:solidFill>
                <a:latin typeface="Comic Sans MS" pitchFamily="66" charset="0"/>
              </a:rPr>
              <a:t>евидентирати и проценити</a:t>
            </a:r>
            <a:r>
              <a:rPr lang="sr-Cyrl-CS" sz="1800" dirty="0" smtClean="0">
                <a:solidFill>
                  <a:schemeClr val="tx1"/>
                </a:solidFill>
                <a:latin typeface="Comic Sans MS" pitchFamily="66" charset="0"/>
              </a:rPr>
              <a:t>.</a:t>
            </a:r>
            <a:endParaRPr lang="en-US" sz="1800" dirty="0" smtClean="0">
              <a:solidFill>
                <a:schemeClr val="tx1"/>
              </a:solidFill>
              <a:latin typeface="Comic Sans MS" pitchFamily="66" charset="0"/>
            </a:endParaRPr>
          </a:p>
          <a:p>
            <a:pPr lvl="2" algn="just" hangingPunct="0">
              <a:lnSpc>
                <a:spcPct val="160000"/>
              </a:lnSpc>
            </a:pPr>
            <a:r>
              <a:rPr lang="sr-Cyrl-RS" sz="1800" dirty="0" smtClean="0">
                <a:solidFill>
                  <a:srgbClr val="0070C0"/>
                </a:solidFill>
                <a:latin typeface="Comic Sans MS" pitchFamily="66" charset="0"/>
              </a:rPr>
              <a:t>За главне активности за квалитет </a:t>
            </a:r>
            <a:r>
              <a:rPr lang="sr-Cyrl-CS" sz="1800" dirty="0" smtClean="0">
                <a:solidFill>
                  <a:schemeClr val="tx1"/>
                </a:solidFill>
                <a:latin typeface="Comic Sans MS" pitchFamily="66" charset="0"/>
              </a:rPr>
              <a:t>у разним јединицама организације, код испоручилаца, корисника, морају се успоставити:</a:t>
            </a:r>
            <a:endParaRPr lang="en-US" sz="700" dirty="0" smtClean="0">
              <a:solidFill>
                <a:schemeClr val="tx1"/>
              </a:solidFill>
              <a:latin typeface="Comic Sans MS" pitchFamily="66" charset="0"/>
            </a:endParaRPr>
          </a:p>
          <a:p>
            <a:pPr lvl="4" algn="just" hangingPunct="0">
              <a:lnSpc>
                <a:spcPct val="160000"/>
              </a:lnSpc>
            </a:pPr>
            <a:r>
              <a:rPr lang="sr-Cyrl-CS" sz="1700" dirty="0" smtClean="0">
                <a:solidFill>
                  <a:srgbClr val="0070C0"/>
                </a:solidFill>
                <a:latin typeface="Comic Sans MS" pitchFamily="66" charset="0"/>
              </a:rPr>
              <a:t>стандарди перформанси (краткорочни и дугорочни циљеви), </a:t>
            </a:r>
            <a:endParaRPr lang="en-US" sz="1700" dirty="0" smtClean="0">
              <a:solidFill>
                <a:srgbClr val="0070C0"/>
              </a:solidFill>
              <a:latin typeface="Comic Sans MS" pitchFamily="66" charset="0"/>
            </a:endParaRPr>
          </a:p>
          <a:p>
            <a:pPr lvl="4" algn="just" hangingPunct="0">
              <a:lnSpc>
                <a:spcPct val="160000"/>
              </a:lnSpc>
            </a:pPr>
            <a:r>
              <a:rPr lang="sr-Cyrl-CS" sz="1700" dirty="0" smtClean="0">
                <a:solidFill>
                  <a:srgbClr val="0070C0"/>
                </a:solidFill>
                <a:latin typeface="Comic Sans MS" pitchFamily="66" charset="0"/>
              </a:rPr>
              <a:t>мере за перформансе,</a:t>
            </a:r>
            <a:endParaRPr lang="en-US" sz="1700" dirty="0" smtClean="0">
              <a:solidFill>
                <a:srgbClr val="0070C0"/>
              </a:solidFill>
              <a:latin typeface="Comic Sans MS" pitchFamily="66" charset="0"/>
            </a:endParaRPr>
          </a:p>
          <a:p>
            <a:pPr lvl="4" algn="just" hangingPunct="0">
              <a:lnSpc>
                <a:spcPct val="160000"/>
              </a:lnSpc>
            </a:pPr>
            <a:r>
              <a:rPr lang="sr-Cyrl-CS" sz="1700" dirty="0" smtClean="0">
                <a:solidFill>
                  <a:srgbClr val="0070C0"/>
                </a:solidFill>
                <a:latin typeface="Comic Sans MS" pitchFamily="66" charset="0"/>
              </a:rPr>
              <a:t>преиспитивање постигнутог у односу на стандард.</a:t>
            </a:r>
            <a:endParaRPr lang="en-US" sz="1700" dirty="0" smtClean="0">
              <a:solidFill>
                <a:srgbClr val="0070C0"/>
              </a:solidFill>
              <a:latin typeface="Comic Sans MS" pitchFamily="66"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CS" b="1" dirty="0" smtClean="0">
                <a:latin typeface="Comic Sans MS" pitchFamily="66" charset="0"/>
              </a:rPr>
              <a:t>Иницијатива за уједињавање „два света“ управљања квалитета </a:t>
            </a:r>
            <a:endParaRPr lang="en-US" b="1" dirty="0"/>
          </a:p>
        </p:txBody>
      </p:sp>
      <p:sp>
        <p:nvSpPr>
          <p:cNvPr id="3" name="Content Placeholder 2"/>
          <p:cNvSpPr>
            <a:spLocks noGrp="1"/>
          </p:cNvSpPr>
          <p:nvPr>
            <p:ph sz="quarter" idx="1"/>
          </p:nvPr>
        </p:nvSpPr>
        <p:spPr/>
        <p:txBody>
          <a:bodyPr>
            <a:normAutofit/>
          </a:bodyPr>
          <a:lstStyle/>
          <a:p>
            <a:pPr marL="0" indent="0" algn="just">
              <a:buNone/>
            </a:pPr>
            <a:r>
              <a:rPr lang="sr-Cyrl-CS" sz="2000" dirty="0" smtClean="0">
                <a:latin typeface="Comic Sans MS" pitchFamily="66" charset="0"/>
              </a:rPr>
              <a:t>Највиши менаџмент разуме да је </a:t>
            </a:r>
            <a:r>
              <a:rPr lang="sr-Cyrl-CS" sz="2000" b="1" dirty="0" smtClean="0">
                <a:latin typeface="Comic Sans MS" pitchFamily="66" charset="0"/>
              </a:rPr>
              <a:t>квалитет првенствено пословне, а тек онда техничке природе</a:t>
            </a:r>
            <a:r>
              <a:rPr lang="sr-Cyrl-CS" sz="2000" dirty="0" smtClean="0">
                <a:latin typeface="Comic Sans MS" pitchFamily="66" charset="0"/>
              </a:rPr>
              <a:t>. Међутима, он и даље није упознат са природом функције квалитета. </a:t>
            </a:r>
            <a:endParaRPr lang="en-US" sz="2000" dirty="0" smtClean="0">
              <a:latin typeface="Comic Sans MS" pitchFamily="66" charset="0"/>
            </a:endParaRPr>
          </a:p>
          <a:p>
            <a:pPr algn="ctr">
              <a:buNone/>
            </a:pPr>
            <a:endParaRPr lang="sr-Cyrl-CS" sz="2400" b="1" i="1" dirty="0" smtClean="0">
              <a:solidFill>
                <a:schemeClr val="bg2">
                  <a:lumMod val="50000"/>
                </a:schemeClr>
              </a:solidFill>
              <a:latin typeface="Comic Sans MS" pitchFamily="66" charset="0"/>
            </a:endParaRPr>
          </a:p>
          <a:p>
            <a:pPr algn="ctr">
              <a:buNone/>
            </a:pPr>
            <a:r>
              <a:rPr lang="en-US" sz="2400" b="1" i="1" dirty="0" err="1" smtClean="0">
                <a:solidFill>
                  <a:srgbClr val="0070C0"/>
                </a:solidFill>
                <a:latin typeface="Comic Sans MS" pitchFamily="66" charset="0"/>
              </a:rPr>
              <a:t>Ko</a:t>
            </a:r>
            <a:r>
              <a:rPr lang="en-US" sz="2400" b="1" i="1" dirty="0" smtClean="0">
                <a:solidFill>
                  <a:srgbClr val="0070C0"/>
                </a:solidFill>
                <a:latin typeface="Comic Sans MS" pitchFamily="66" charset="0"/>
              </a:rPr>
              <a:t> je </a:t>
            </a:r>
            <a:r>
              <a:rPr lang="sr-Cyrl-CS" sz="2400" b="1" i="1" dirty="0" smtClean="0">
                <a:solidFill>
                  <a:srgbClr val="0070C0"/>
                </a:solidFill>
                <a:latin typeface="Comic Sans MS" pitchFamily="66" charset="0"/>
              </a:rPr>
              <a:t>логичан кандидат за улогу ујединитеља два света?</a:t>
            </a:r>
          </a:p>
          <a:p>
            <a:pPr>
              <a:buNone/>
            </a:pPr>
            <a:endParaRPr lang="sr-Cyrl-CS" sz="2000" b="1" dirty="0" smtClean="0">
              <a:latin typeface="Comic Sans MS" pitchFamily="66" charset="0"/>
            </a:endParaRPr>
          </a:p>
          <a:p>
            <a:pPr algn="just"/>
            <a:r>
              <a:rPr lang="sr-Cyrl-CS" sz="2000" b="1" dirty="0" smtClean="0">
                <a:latin typeface="Comic Sans MS" pitchFamily="66" charset="0"/>
              </a:rPr>
              <a:t>Неуспех менаџера квалитета</a:t>
            </a:r>
            <a:r>
              <a:rPr lang="sr-Cyrl-CS" sz="2000" dirty="0" smtClean="0">
                <a:latin typeface="Comic Sans MS" pitchFamily="66" charset="0"/>
              </a:rPr>
              <a:t> да своје замисли „продају“ највишем менаџменту је, углавном, резултат настојања да се у први план ставе ствари техничке природе, о којима они говоре користећи технички језик (варијације, узорковање, вероватноћа, способност процеса). </a:t>
            </a:r>
            <a:endParaRPr lang="en-US" sz="2000" dirty="0" smtClean="0">
              <a:latin typeface="Comic Sans MS" pitchFamily="66"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latin typeface="Comic Sans MS" pitchFamily="66" charset="0"/>
              </a:rPr>
              <a:t>Без потребе за командном улогом</a:t>
            </a:r>
            <a:endParaRPr lang="en-US" dirty="0"/>
          </a:p>
        </p:txBody>
      </p:sp>
      <p:sp>
        <p:nvSpPr>
          <p:cNvPr id="3" name="Content Placeholder 2"/>
          <p:cNvSpPr>
            <a:spLocks noGrp="1"/>
          </p:cNvSpPr>
          <p:nvPr>
            <p:ph sz="quarter" idx="1"/>
          </p:nvPr>
        </p:nvSpPr>
        <p:spPr>
          <a:xfrm>
            <a:off x="457200" y="2057400"/>
            <a:ext cx="8229600" cy="4099560"/>
          </a:xfrm>
        </p:spPr>
        <p:txBody>
          <a:bodyPr/>
          <a:lstStyle/>
          <a:p>
            <a:pPr algn="just">
              <a:lnSpc>
                <a:spcPct val="200000"/>
              </a:lnSpc>
            </a:pPr>
            <a:r>
              <a:rPr lang="sr-Cyrl-CS" sz="2000" dirty="0" smtClean="0">
                <a:latin typeface="Comic Sans MS" pitchFamily="66" charset="0"/>
              </a:rPr>
              <a:t>Менаџер квалитета може да координира функцију квалитета без команде над пројектантима производа, планерима производње, набављачима, људима из сектора продаје.</a:t>
            </a:r>
            <a:endParaRPr lang="en-US" sz="2000" dirty="0" smtClean="0">
              <a:latin typeface="Comic Sans MS" pitchFamily="66" charset="0"/>
            </a:endParaRP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latin typeface="Comic Sans MS" pitchFamily="66" charset="0"/>
              </a:rPr>
              <a:t>Дисконтинуитети у структури организација</a:t>
            </a:r>
            <a:endParaRPr lang="en-US" dirty="0"/>
          </a:p>
        </p:txBody>
      </p:sp>
      <p:pic>
        <p:nvPicPr>
          <p:cNvPr id="4" name="Picture 2"/>
          <p:cNvPicPr>
            <a:picLocks noChangeAspect="1" noChangeArrowheads="1"/>
          </p:cNvPicPr>
          <p:nvPr/>
        </p:nvPicPr>
        <p:blipFill>
          <a:blip r:embed="rId3"/>
          <a:srcRect/>
          <a:stretch>
            <a:fillRect/>
          </a:stretch>
        </p:blipFill>
        <p:spPr bwMode="auto">
          <a:xfrm>
            <a:off x="838200" y="1905000"/>
            <a:ext cx="7535712"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992</Words>
  <Application>Microsoft Office PowerPoint</Application>
  <PresentationFormat>On-screen Show (4:3)</PresentationFormat>
  <Paragraphs>77</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Origin</vt:lpstr>
      <vt:lpstr>Однос квалитета и осталих функција у организацији</vt:lpstr>
      <vt:lpstr>Спирала квалитета</vt:lpstr>
      <vt:lpstr>Функција квалитета</vt:lpstr>
      <vt:lpstr>Порекло савремене функције квалитета</vt:lpstr>
      <vt:lpstr>Потребе за обједињавањем функције квалитета</vt:lpstr>
      <vt:lpstr>Потребе за обједињавањем функције квалитета</vt:lpstr>
      <vt:lpstr>Иницијатива за уједињавање „два света“ управљања квалитета </vt:lpstr>
      <vt:lpstr>Без потребе за командном улогом</vt:lpstr>
      <vt:lpstr>Дисконтинуитети у структури организација</vt:lpstr>
      <vt:lpstr>Радионица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Однос квалитета и осталих функција у организацији</dc:title>
  <dc:creator>Mira</dc:creator>
  <cp:lastModifiedBy>Mira</cp:lastModifiedBy>
  <cp:revision>80</cp:revision>
  <dcterms:created xsi:type="dcterms:W3CDTF">2015-11-17T15:36:24Z</dcterms:created>
  <dcterms:modified xsi:type="dcterms:W3CDTF">2019-12-13T08:58:23Z</dcterms:modified>
</cp:coreProperties>
</file>